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301" r:id="rId3"/>
    <p:sldId id="259" r:id="rId4"/>
    <p:sldId id="266" r:id="rId5"/>
    <p:sldId id="260" r:id="rId6"/>
    <p:sldId id="261" r:id="rId7"/>
    <p:sldId id="263" r:id="rId8"/>
    <p:sldId id="275" r:id="rId9"/>
    <p:sldId id="269" r:id="rId10"/>
    <p:sldId id="274" r:id="rId11"/>
    <p:sldId id="276" r:id="rId12"/>
    <p:sldId id="271" r:id="rId13"/>
    <p:sldId id="279" r:id="rId14"/>
    <p:sldId id="324" r:id="rId15"/>
    <p:sldId id="325" r:id="rId16"/>
    <p:sldId id="281"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03" r:id="rId36"/>
    <p:sldId id="304" r:id="rId37"/>
    <p:sldId id="306" r:id="rId38"/>
    <p:sldId id="307" r:id="rId39"/>
    <p:sldId id="308" r:id="rId40"/>
    <p:sldId id="309" r:id="rId41"/>
    <p:sldId id="321" r:id="rId42"/>
    <p:sldId id="310" r:id="rId43"/>
    <p:sldId id="311" r:id="rId44"/>
    <p:sldId id="312" r:id="rId45"/>
    <p:sldId id="313" r:id="rId46"/>
    <p:sldId id="314" r:id="rId47"/>
    <p:sldId id="315" r:id="rId48"/>
    <p:sldId id="316" r:id="rId49"/>
    <p:sldId id="317" r:id="rId50"/>
    <p:sldId id="318" r:id="rId51"/>
    <p:sldId id="322" r:id="rId52"/>
    <p:sldId id="345" r:id="rId53"/>
    <p:sldId id="346" r:id="rId54"/>
    <p:sldId id="347" r:id="rId55"/>
    <p:sldId id="348" r:id="rId56"/>
    <p:sldId id="349" r:id="rId57"/>
    <p:sldId id="350" r:id="rId58"/>
    <p:sldId id="351" r:id="rId59"/>
    <p:sldId id="352" r:id="rId60"/>
    <p:sldId id="353" r:id="rId61"/>
    <p:sldId id="354" r:id="rId62"/>
    <p:sldId id="355" r:id="rId63"/>
    <p:sldId id="30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11010-7D53-40CD-B90B-EA230BB6B90E}" type="doc">
      <dgm:prSet loTypeId="urn:microsoft.com/office/officeart/2008/layout/HexagonCluster" loCatId="picture" qsTypeId="urn:microsoft.com/office/officeart/2005/8/quickstyle/3d6" qsCatId="3D" csTypeId="urn:microsoft.com/office/officeart/2005/8/colors/accent1_2" csCatId="accent1" phldr="1"/>
      <dgm:spPr/>
      <dgm:t>
        <a:bodyPr/>
        <a:lstStyle/>
        <a:p>
          <a:endParaRPr lang="en-US"/>
        </a:p>
      </dgm:t>
    </dgm:pt>
    <dgm:pt modelId="{81AB66E9-222E-4A7E-A4BA-E78BC2877C78}">
      <dgm:prSet phldrT="[Text]" custT="1"/>
      <dgm:spPr/>
      <dgm:t>
        <a:bodyPr/>
        <a:lstStyle/>
        <a:p>
          <a:r>
            <a:rPr lang="en-US" sz="1200" dirty="0" smtClean="0"/>
            <a:t>Clinical</a:t>
          </a:r>
          <a:endParaRPr lang="en-US" sz="1200" dirty="0"/>
        </a:p>
      </dgm:t>
    </dgm:pt>
    <dgm:pt modelId="{5658435C-B20A-4B13-8DB8-104C446D0AA8}" type="parTrans" cxnId="{4DD59FA4-F09E-4BD5-9476-B6E400DB8BBA}">
      <dgm:prSet/>
      <dgm:spPr/>
      <dgm:t>
        <a:bodyPr/>
        <a:lstStyle/>
        <a:p>
          <a:endParaRPr lang="en-US"/>
        </a:p>
      </dgm:t>
    </dgm:pt>
    <dgm:pt modelId="{379840F3-5F03-49B0-9405-1821C44BAFA2}" type="sibTrans" cxnId="{4DD59FA4-F09E-4BD5-9476-B6E400DB8B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73E78AB9-7BAD-4A8B-AB3F-561BF8E9CEC8}">
      <dgm:prSet phldrT="[Text]" custT="1"/>
      <dgm:spPr/>
      <dgm:t>
        <a:bodyPr/>
        <a:lstStyle/>
        <a:p>
          <a:r>
            <a:rPr lang="en-US" sz="1200" smtClean="0"/>
            <a:t>Gov</a:t>
          </a:r>
          <a:endParaRPr lang="en-US" sz="1200" dirty="0"/>
        </a:p>
      </dgm:t>
    </dgm:pt>
    <dgm:pt modelId="{1C153573-F243-45FD-9DCE-A88F9EAD2D85}" type="parTrans" cxnId="{C27577CA-5FED-4AFA-B67C-A15F4BF2968F}">
      <dgm:prSet/>
      <dgm:spPr/>
      <dgm:t>
        <a:bodyPr/>
        <a:lstStyle/>
        <a:p>
          <a:endParaRPr lang="en-US"/>
        </a:p>
      </dgm:t>
    </dgm:pt>
    <dgm:pt modelId="{EFE39DC7-1B32-40CA-A647-7122042B400C}" type="sibTrans" cxnId="{C27577CA-5FED-4AFA-B67C-A15F4BF2968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4004F084-AAC7-4D33-AAC9-DACCA4CBC58A}">
      <dgm:prSet phldrT="[Text]" custT="1"/>
      <dgm:spPr/>
      <dgm:t>
        <a:bodyPr/>
        <a:lstStyle/>
        <a:p>
          <a:r>
            <a:rPr lang="en-US" sz="1200" dirty="0" smtClean="0"/>
            <a:t>Info Tech</a:t>
          </a:r>
          <a:endParaRPr lang="en-US" sz="1200" dirty="0"/>
        </a:p>
      </dgm:t>
    </dgm:pt>
    <dgm:pt modelId="{C0AAFBBF-C4B3-404C-80BE-BADF0E8537A4}" type="parTrans" cxnId="{103305FF-03A2-472E-BD9D-511AB5D12ABD}">
      <dgm:prSet/>
      <dgm:spPr/>
      <dgm:t>
        <a:bodyPr/>
        <a:lstStyle/>
        <a:p>
          <a:endParaRPr lang="en-US"/>
        </a:p>
      </dgm:t>
    </dgm:pt>
    <dgm:pt modelId="{CB93DA68-0408-405E-8F0D-CE6FA93B02B6}" type="sibTrans" cxnId="{103305FF-03A2-472E-BD9D-511AB5D12AB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BE643B96-68B3-45EF-A6B0-854C6BA32556}" type="pres">
      <dgm:prSet presAssocID="{4AA11010-7D53-40CD-B90B-EA230BB6B90E}" presName="Name0" presStyleCnt="0">
        <dgm:presLayoutVars>
          <dgm:chMax val="21"/>
          <dgm:chPref val="21"/>
        </dgm:presLayoutVars>
      </dgm:prSet>
      <dgm:spPr/>
      <dgm:t>
        <a:bodyPr/>
        <a:lstStyle/>
        <a:p>
          <a:endParaRPr lang="en-US"/>
        </a:p>
      </dgm:t>
    </dgm:pt>
    <dgm:pt modelId="{AA863953-1100-4F55-8F89-708FEDA750E7}" type="pres">
      <dgm:prSet presAssocID="{4004F084-AAC7-4D33-AAC9-DACCA4CBC58A}" presName="text1" presStyleCnt="0"/>
      <dgm:spPr/>
    </dgm:pt>
    <dgm:pt modelId="{BD8E9526-E6DE-4DDB-B9A1-0AD0557A6D07}" type="pres">
      <dgm:prSet presAssocID="{4004F084-AAC7-4D33-AAC9-DACCA4CBC58A}" presName="textRepeatNode" presStyleLbl="alignNode1" presStyleIdx="0" presStyleCnt="3" custLinFactNeighborX="6448" custLinFactNeighborY="-17426">
        <dgm:presLayoutVars>
          <dgm:chMax val="0"/>
          <dgm:chPref val="0"/>
          <dgm:bulletEnabled val="1"/>
        </dgm:presLayoutVars>
      </dgm:prSet>
      <dgm:spPr/>
      <dgm:t>
        <a:bodyPr/>
        <a:lstStyle/>
        <a:p>
          <a:endParaRPr lang="en-US"/>
        </a:p>
      </dgm:t>
    </dgm:pt>
    <dgm:pt modelId="{0AF524DF-E236-4201-BE1B-4C5547353ECA}" type="pres">
      <dgm:prSet presAssocID="{4004F084-AAC7-4D33-AAC9-DACCA4CBC58A}" presName="textaccent1" presStyleCnt="0"/>
      <dgm:spPr/>
    </dgm:pt>
    <dgm:pt modelId="{6E61C797-48BF-4DE6-8A60-92A2D4C4FB13}" type="pres">
      <dgm:prSet presAssocID="{4004F084-AAC7-4D33-AAC9-DACCA4CBC58A}" presName="accentRepeatNode" presStyleLbl="solidAlignAcc1" presStyleIdx="0" presStyleCnt="6" custLinFactY="-48885" custLinFactNeighborX="55072" custLinFactNeighborY="-100000"/>
      <dgm:spPr/>
    </dgm:pt>
    <dgm:pt modelId="{5550ABA6-CA51-4FE1-A0E9-807878D35631}" type="pres">
      <dgm:prSet presAssocID="{CB93DA68-0408-405E-8F0D-CE6FA93B02B6}" presName="image1" presStyleCnt="0"/>
      <dgm:spPr/>
    </dgm:pt>
    <dgm:pt modelId="{B84E7286-AC69-4FDC-9699-ED8B12508F87}" type="pres">
      <dgm:prSet presAssocID="{CB93DA68-0408-405E-8F0D-CE6FA93B02B6}" presName="imageRepeatNode" presStyleLbl="alignAcc1" presStyleIdx="0" presStyleCnt="3" custLinFactNeighborX="6448" custLinFactNeighborY="-17426"/>
      <dgm:spPr/>
      <dgm:t>
        <a:bodyPr/>
        <a:lstStyle/>
        <a:p>
          <a:endParaRPr lang="en-US"/>
        </a:p>
      </dgm:t>
    </dgm:pt>
    <dgm:pt modelId="{7EFB0859-153C-405D-B83B-CD6645700763}" type="pres">
      <dgm:prSet presAssocID="{CB93DA68-0408-405E-8F0D-CE6FA93B02B6}" presName="imageaccent1" presStyleCnt="0"/>
      <dgm:spPr/>
    </dgm:pt>
    <dgm:pt modelId="{BA2E1940-040B-43BC-8945-C6BBA50AA5C8}" type="pres">
      <dgm:prSet presAssocID="{CB93DA68-0408-405E-8F0D-CE6FA93B02B6}" presName="accentRepeatNode" presStyleLbl="solidAlignAcc1" presStyleIdx="1" presStyleCnt="6" custLinFactY="-48885" custLinFactNeighborX="55072" custLinFactNeighborY="-100000"/>
      <dgm:spPr/>
    </dgm:pt>
    <dgm:pt modelId="{38C8F47F-82F8-47FD-B626-D7E663DCB1BC}" type="pres">
      <dgm:prSet presAssocID="{81AB66E9-222E-4A7E-A4BA-E78BC2877C78}" presName="text2" presStyleCnt="0"/>
      <dgm:spPr/>
    </dgm:pt>
    <dgm:pt modelId="{19DED340-CEAF-4850-88A4-045C4D599833}" type="pres">
      <dgm:prSet presAssocID="{81AB66E9-222E-4A7E-A4BA-E78BC2877C78}" presName="textRepeatNode" presStyleLbl="alignNode1" presStyleIdx="1" presStyleCnt="3" custLinFactNeighborX="6448" custLinFactNeighborY="-17426">
        <dgm:presLayoutVars>
          <dgm:chMax val="0"/>
          <dgm:chPref val="0"/>
          <dgm:bulletEnabled val="1"/>
        </dgm:presLayoutVars>
      </dgm:prSet>
      <dgm:spPr/>
      <dgm:t>
        <a:bodyPr/>
        <a:lstStyle/>
        <a:p>
          <a:endParaRPr lang="en-US"/>
        </a:p>
      </dgm:t>
    </dgm:pt>
    <dgm:pt modelId="{ABC7A0E9-58A2-4D66-92B3-B7B6E868E9DD}" type="pres">
      <dgm:prSet presAssocID="{81AB66E9-222E-4A7E-A4BA-E78BC2877C78}" presName="textaccent2" presStyleCnt="0"/>
      <dgm:spPr/>
    </dgm:pt>
    <dgm:pt modelId="{5E181852-BC73-4D31-A11F-E94366677BE2}" type="pres">
      <dgm:prSet presAssocID="{81AB66E9-222E-4A7E-A4BA-E78BC2877C78}" presName="accentRepeatNode" presStyleLbl="solidAlignAcc1" presStyleIdx="2" presStyleCnt="6" custLinFactY="-48885" custLinFactNeighborX="55072" custLinFactNeighborY="-100000"/>
      <dgm:spPr/>
    </dgm:pt>
    <dgm:pt modelId="{16C81770-38A8-47E1-B24F-F96008D3BA5D}" type="pres">
      <dgm:prSet presAssocID="{379840F3-5F03-49B0-9405-1821C44BAFA2}" presName="image2" presStyleCnt="0"/>
      <dgm:spPr/>
    </dgm:pt>
    <dgm:pt modelId="{807F748F-7B18-48AD-A434-C8B07F27CEE1}" type="pres">
      <dgm:prSet presAssocID="{379840F3-5F03-49B0-9405-1821C44BAFA2}" presName="imageRepeatNode" presStyleLbl="alignAcc1" presStyleIdx="1" presStyleCnt="3" custLinFactNeighborX="6448" custLinFactNeighborY="-17426"/>
      <dgm:spPr/>
      <dgm:t>
        <a:bodyPr/>
        <a:lstStyle/>
        <a:p>
          <a:endParaRPr lang="en-US"/>
        </a:p>
      </dgm:t>
    </dgm:pt>
    <dgm:pt modelId="{2F856F34-BA2A-4F6C-B176-6BE4C11E3775}" type="pres">
      <dgm:prSet presAssocID="{379840F3-5F03-49B0-9405-1821C44BAFA2}" presName="imageaccent2" presStyleCnt="0"/>
      <dgm:spPr/>
    </dgm:pt>
    <dgm:pt modelId="{DADF49E9-3B9B-4BD8-9328-37A63A3426F3}" type="pres">
      <dgm:prSet presAssocID="{379840F3-5F03-49B0-9405-1821C44BAFA2}" presName="accentRepeatNode" presStyleLbl="solidAlignAcc1" presStyleIdx="3" presStyleCnt="6" custLinFactY="-48885" custLinFactNeighborX="55072" custLinFactNeighborY="-100000"/>
      <dgm:spPr/>
    </dgm:pt>
    <dgm:pt modelId="{7C561DD4-1BA7-4735-8CA6-0C0B5625D651}" type="pres">
      <dgm:prSet presAssocID="{73E78AB9-7BAD-4A8B-AB3F-561BF8E9CEC8}" presName="text3" presStyleCnt="0"/>
      <dgm:spPr/>
    </dgm:pt>
    <dgm:pt modelId="{80D78745-19FC-44B2-95DB-D6AEA146EB2A}" type="pres">
      <dgm:prSet presAssocID="{73E78AB9-7BAD-4A8B-AB3F-561BF8E9CEC8}" presName="textRepeatNode" presStyleLbl="alignNode1" presStyleIdx="2" presStyleCnt="3" custLinFactNeighborX="6448" custLinFactNeighborY="-17426">
        <dgm:presLayoutVars>
          <dgm:chMax val="0"/>
          <dgm:chPref val="0"/>
          <dgm:bulletEnabled val="1"/>
        </dgm:presLayoutVars>
      </dgm:prSet>
      <dgm:spPr/>
      <dgm:t>
        <a:bodyPr/>
        <a:lstStyle/>
        <a:p>
          <a:endParaRPr lang="en-US"/>
        </a:p>
      </dgm:t>
    </dgm:pt>
    <dgm:pt modelId="{9DF48309-03AB-4C88-BC85-ECD48EB6BCAD}" type="pres">
      <dgm:prSet presAssocID="{73E78AB9-7BAD-4A8B-AB3F-561BF8E9CEC8}" presName="textaccent3" presStyleCnt="0"/>
      <dgm:spPr/>
    </dgm:pt>
    <dgm:pt modelId="{B7EECD8A-42F0-4070-B502-E672797DB716}" type="pres">
      <dgm:prSet presAssocID="{73E78AB9-7BAD-4A8B-AB3F-561BF8E9CEC8}" presName="accentRepeatNode" presStyleLbl="solidAlignAcc1" presStyleIdx="4" presStyleCnt="6" custLinFactY="-48885" custLinFactNeighborX="55072" custLinFactNeighborY="-100000"/>
      <dgm:spPr/>
    </dgm:pt>
    <dgm:pt modelId="{5146695B-30DF-457F-A1D4-AFBC17DEF131}" type="pres">
      <dgm:prSet presAssocID="{EFE39DC7-1B32-40CA-A647-7122042B400C}" presName="image3" presStyleCnt="0"/>
      <dgm:spPr/>
    </dgm:pt>
    <dgm:pt modelId="{8702A410-3E1B-4F52-9DD9-74F34D20BCA3}" type="pres">
      <dgm:prSet presAssocID="{EFE39DC7-1B32-40CA-A647-7122042B400C}" presName="imageRepeatNode" presStyleLbl="alignAcc1" presStyleIdx="2" presStyleCnt="3" custLinFactNeighborX="6448" custLinFactNeighborY="-17426"/>
      <dgm:spPr/>
      <dgm:t>
        <a:bodyPr/>
        <a:lstStyle/>
        <a:p>
          <a:endParaRPr lang="en-US"/>
        </a:p>
      </dgm:t>
    </dgm:pt>
    <dgm:pt modelId="{88BCCED6-E132-4527-9C88-B56586F7F32A}" type="pres">
      <dgm:prSet presAssocID="{EFE39DC7-1B32-40CA-A647-7122042B400C}" presName="imageaccent3" presStyleCnt="0"/>
      <dgm:spPr/>
    </dgm:pt>
    <dgm:pt modelId="{434C2714-B7ED-4ABB-B232-0FB7A70CE743}" type="pres">
      <dgm:prSet presAssocID="{EFE39DC7-1B32-40CA-A647-7122042B400C}" presName="accentRepeatNode" presStyleLbl="solidAlignAcc1" presStyleIdx="5" presStyleCnt="6" custLinFactY="-48885" custLinFactNeighborX="55072" custLinFactNeighborY="-100000"/>
      <dgm:spPr/>
    </dgm:pt>
  </dgm:ptLst>
  <dgm:cxnLst>
    <dgm:cxn modelId="{C27577CA-5FED-4AFA-B67C-A15F4BF2968F}" srcId="{4AA11010-7D53-40CD-B90B-EA230BB6B90E}" destId="{73E78AB9-7BAD-4A8B-AB3F-561BF8E9CEC8}" srcOrd="2" destOrd="0" parTransId="{1C153573-F243-45FD-9DCE-A88F9EAD2D85}" sibTransId="{EFE39DC7-1B32-40CA-A647-7122042B400C}"/>
    <dgm:cxn modelId="{BF319EA8-A60A-462D-8B24-EA4DED667121}" type="presOf" srcId="{4AA11010-7D53-40CD-B90B-EA230BB6B90E}" destId="{BE643B96-68B3-45EF-A6B0-854C6BA32556}" srcOrd="0" destOrd="0" presId="urn:microsoft.com/office/officeart/2008/layout/HexagonCluster"/>
    <dgm:cxn modelId="{D643E50F-BB3B-405A-8ECF-459820AC0018}" type="presOf" srcId="{4004F084-AAC7-4D33-AAC9-DACCA4CBC58A}" destId="{BD8E9526-E6DE-4DDB-B9A1-0AD0557A6D07}" srcOrd="0" destOrd="0" presId="urn:microsoft.com/office/officeart/2008/layout/HexagonCluster"/>
    <dgm:cxn modelId="{40EDB7C0-8287-4624-82F7-86C5786AC0E1}" type="presOf" srcId="{CB93DA68-0408-405E-8F0D-CE6FA93B02B6}" destId="{B84E7286-AC69-4FDC-9699-ED8B12508F87}" srcOrd="0" destOrd="0" presId="urn:microsoft.com/office/officeart/2008/layout/HexagonCluster"/>
    <dgm:cxn modelId="{4DD59FA4-F09E-4BD5-9476-B6E400DB8BBA}" srcId="{4AA11010-7D53-40CD-B90B-EA230BB6B90E}" destId="{81AB66E9-222E-4A7E-A4BA-E78BC2877C78}" srcOrd="1" destOrd="0" parTransId="{5658435C-B20A-4B13-8DB8-104C446D0AA8}" sibTransId="{379840F3-5F03-49B0-9405-1821C44BAFA2}"/>
    <dgm:cxn modelId="{BE2B84C3-D4E5-4AD0-B486-F5E97FB60D36}" type="presOf" srcId="{81AB66E9-222E-4A7E-A4BA-E78BC2877C78}" destId="{19DED340-CEAF-4850-88A4-045C4D599833}" srcOrd="0" destOrd="0" presId="urn:microsoft.com/office/officeart/2008/layout/HexagonCluster"/>
    <dgm:cxn modelId="{87DC4DE5-1A1D-43BE-914F-9F65BCE82773}" type="presOf" srcId="{EFE39DC7-1B32-40CA-A647-7122042B400C}" destId="{8702A410-3E1B-4F52-9DD9-74F34D20BCA3}" srcOrd="0" destOrd="0" presId="urn:microsoft.com/office/officeart/2008/layout/HexagonCluster"/>
    <dgm:cxn modelId="{D7E4623A-33B8-4417-A7F2-CF85B96B8F19}" type="presOf" srcId="{379840F3-5F03-49B0-9405-1821C44BAFA2}" destId="{807F748F-7B18-48AD-A434-C8B07F27CEE1}" srcOrd="0" destOrd="0" presId="urn:microsoft.com/office/officeart/2008/layout/HexagonCluster"/>
    <dgm:cxn modelId="{103305FF-03A2-472E-BD9D-511AB5D12ABD}" srcId="{4AA11010-7D53-40CD-B90B-EA230BB6B90E}" destId="{4004F084-AAC7-4D33-AAC9-DACCA4CBC58A}" srcOrd="0" destOrd="0" parTransId="{C0AAFBBF-C4B3-404C-80BE-BADF0E8537A4}" sibTransId="{CB93DA68-0408-405E-8F0D-CE6FA93B02B6}"/>
    <dgm:cxn modelId="{27BF50A0-F026-4526-8F98-5FE84C436E36}" type="presOf" srcId="{73E78AB9-7BAD-4A8B-AB3F-561BF8E9CEC8}" destId="{80D78745-19FC-44B2-95DB-D6AEA146EB2A}" srcOrd="0" destOrd="0" presId="urn:microsoft.com/office/officeart/2008/layout/HexagonCluster"/>
    <dgm:cxn modelId="{70D1EF37-D804-4881-AC5A-0B4D3477BC49}" type="presParOf" srcId="{BE643B96-68B3-45EF-A6B0-854C6BA32556}" destId="{AA863953-1100-4F55-8F89-708FEDA750E7}" srcOrd="0" destOrd="0" presId="urn:microsoft.com/office/officeart/2008/layout/HexagonCluster"/>
    <dgm:cxn modelId="{4ABABF45-A1F2-43D5-BD65-636546E457D7}" type="presParOf" srcId="{AA863953-1100-4F55-8F89-708FEDA750E7}" destId="{BD8E9526-E6DE-4DDB-B9A1-0AD0557A6D07}" srcOrd="0" destOrd="0" presId="urn:microsoft.com/office/officeart/2008/layout/HexagonCluster"/>
    <dgm:cxn modelId="{6782BB15-F46C-4BB4-B712-06B92785F1DB}" type="presParOf" srcId="{BE643B96-68B3-45EF-A6B0-854C6BA32556}" destId="{0AF524DF-E236-4201-BE1B-4C5547353ECA}" srcOrd="1" destOrd="0" presId="urn:microsoft.com/office/officeart/2008/layout/HexagonCluster"/>
    <dgm:cxn modelId="{BB6D1F5D-E748-4E2F-86BA-47B272B06BD7}" type="presParOf" srcId="{0AF524DF-E236-4201-BE1B-4C5547353ECA}" destId="{6E61C797-48BF-4DE6-8A60-92A2D4C4FB13}" srcOrd="0" destOrd="0" presId="urn:microsoft.com/office/officeart/2008/layout/HexagonCluster"/>
    <dgm:cxn modelId="{8F3EBDB1-E296-42C4-A5D5-FDEB8D5D3F34}" type="presParOf" srcId="{BE643B96-68B3-45EF-A6B0-854C6BA32556}" destId="{5550ABA6-CA51-4FE1-A0E9-807878D35631}" srcOrd="2" destOrd="0" presId="urn:microsoft.com/office/officeart/2008/layout/HexagonCluster"/>
    <dgm:cxn modelId="{27006E9C-2E16-4AB2-AEA1-8617CC518BCC}" type="presParOf" srcId="{5550ABA6-CA51-4FE1-A0E9-807878D35631}" destId="{B84E7286-AC69-4FDC-9699-ED8B12508F87}" srcOrd="0" destOrd="0" presId="urn:microsoft.com/office/officeart/2008/layout/HexagonCluster"/>
    <dgm:cxn modelId="{586EDEA9-0713-4616-9825-4AC578500B7E}" type="presParOf" srcId="{BE643B96-68B3-45EF-A6B0-854C6BA32556}" destId="{7EFB0859-153C-405D-B83B-CD6645700763}" srcOrd="3" destOrd="0" presId="urn:microsoft.com/office/officeart/2008/layout/HexagonCluster"/>
    <dgm:cxn modelId="{0E3FDCE8-F857-4182-B5E5-3A5BD52666A4}" type="presParOf" srcId="{7EFB0859-153C-405D-B83B-CD6645700763}" destId="{BA2E1940-040B-43BC-8945-C6BBA50AA5C8}" srcOrd="0" destOrd="0" presId="urn:microsoft.com/office/officeart/2008/layout/HexagonCluster"/>
    <dgm:cxn modelId="{33225246-4914-4206-8387-A0FC0A53C506}" type="presParOf" srcId="{BE643B96-68B3-45EF-A6B0-854C6BA32556}" destId="{38C8F47F-82F8-47FD-B626-D7E663DCB1BC}" srcOrd="4" destOrd="0" presId="urn:microsoft.com/office/officeart/2008/layout/HexagonCluster"/>
    <dgm:cxn modelId="{B9366896-CBFC-473F-9D8D-CC432DB80A17}" type="presParOf" srcId="{38C8F47F-82F8-47FD-B626-D7E663DCB1BC}" destId="{19DED340-CEAF-4850-88A4-045C4D599833}" srcOrd="0" destOrd="0" presId="urn:microsoft.com/office/officeart/2008/layout/HexagonCluster"/>
    <dgm:cxn modelId="{DA842BE1-3B1B-4EC9-BDBC-DB0994A6DFD2}" type="presParOf" srcId="{BE643B96-68B3-45EF-A6B0-854C6BA32556}" destId="{ABC7A0E9-58A2-4D66-92B3-B7B6E868E9DD}" srcOrd="5" destOrd="0" presId="urn:microsoft.com/office/officeart/2008/layout/HexagonCluster"/>
    <dgm:cxn modelId="{48A9AE5A-F354-493F-BC82-4808457818AD}" type="presParOf" srcId="{ABC7A0E9-58A2-4D66-92B3-B7B6E868E9DD}" destId="{5E181852-BC73-4D31-A11F-E94366677BE2}" srcOrd="0" destOrd="0" presId="urn:microsoft.com/office/officeart/2008/layout/HexagonCluster"/>
    <dgm:cxn modelId="{39481958-FE37-4989-826F-6FA94527B8C0}" type="presParOf" srcId="{BE643B96-68B3-45EF-A6B0-854C6BA32556}" destId="{16C81770-38A8-47E1-B24F-F96008D3BA5D}" srcOrd="6" destOrd="0" presId="urn:microsoft.com/office/officeart/2008/layout/HexagonCluster"/>
    <dgm:cxn modelId="{F4E83840-C1A4-478F-B217-493A940EB1E0}" type="presParOf" srcId="{16C81770-38A8-47E1-B24F-F96008D3BA5D}" destId="{807F748F-7B18-48AD-A434-C8B07F27CEE1}" srcOrd="0" destOrd="0" presId="urn:microsoft.com/office/officeart/2008/layout/HexagonCluster"/>
    <dgm:cxn modelId="{927EDF38-DAFA-49E4-B455-8257B92E6421}" type="presParOf" srcId="{BE643B96-68B3-45EF-A6B0-854C6BA32556}" destId="{2F856F34-BA2A-4F6C-B176-6BE4C11E3775}" srcOrd="7" destOrd="0" presId="urn:microsoft.com/office/officeart/2008/layout/HexagonCluster"/>
    <dgm:cxn modelId="{3F1EFE95-FFA9-4C22-A2AE-55B767F3E38B}" type="presParOf" srcId="{2F856F34-BA2A-4F6C-B176-6BE4C11E3775}" destId="{DADF49E9-3B9B-4BD8-9328-37A63A3426F3}" srcOrd="0" destOrd="0" presId="urn:microsoft.com/office/officeart/2008/layout/HexagonCluster"/>
    <dgm:cxn modelId="{24576298-3AD3-40D5-A5CE-F816986F698A}" type="presParOf" srcId="{BE643B96-68B3-45EF-A6B0-854C6BA32556}" destId="{7C561DD4-1BA7-4735-8CA6-0C0B5625D651}" srcOrd="8" destOrd="0" presId="urn:microsoft.com/office/officeart/2008/layout/HexagonCluster"/>
    <dgm:cxn modelId="{2719856F-6AEC-40E5-9123-90848ADF272D}" type="presParOf" srcId="{7C561DD4-1BA7-4735-8CA6-0C0B5625D651}" destId="{80D78745-19FC-44B2-95DB-D6AEA146EB2A}" srcOrd="0" destOrd="0" presId="urn:microsoft.com/office/officeart/2008/layout/HexagonCluster"/>
    <dgm:cxn modelId="{DB21E8FC-3D54-480D-BCBF-5EA94E0A6689}" type="presParOf" srcId="{BE643B96-68B3-45EF-A6B0-854C6BA32556}" destId="{9DF48309-03AB-4C88-BC85-ECD48EB6BCAD}" srcOrd="9" destOrd="0" presId="urn:microsoft.com/office/officeart/2008/layout/HexagonCluster"/>
    <dgm:cxn modelId="{5D4086F1-B802-4723-88AA-470BB0D576B9}" type="presParOf" srcId="{9DF48309-03AB-4C88-BC85-ECD48EB6BCAD}" destId="{B7EECD8A-42F0-4070-B502-E672797DB716}" srcOrd="0" destOrd="0" presId="urn:microsoft.com/office/officeart/2008/layout/HexagonCluster"/>
    <dgm:cxn modelId="{BBDD6F73-2E15-43D7-A3E1-35F7C4498B58}" type="presParOf" srcId="{BE643B96-68B3-45EF-A6B0-854C6BA32556}" destId="{5146695B-30DF-457F-A1D4-AFBC17DEF131}" srcOrd="10" destOrd="0" presId="urn:microsoft.com/office/officeart/2008/layout/HexagonCluster"/>
    <dgm:cxn modelId="{044D9BD9-C042-4DD0-949E-03D71FF6A760}" type="presParOf" srcId="{5146695B-30DF-457F-A1D4-AFBC17DEF131}" destId="{8702A410-3E1B-4F52-9DD9-74F34D20BCA3}" srcOrd="0" destOrd="0" presId="urn:microsoft.com/office/officeart/2008/layout/HexagonCluster"/>
    <dgm:cxn modelId="{109335CA-B58C-42B3-8A2B-8DC22D1CE179}" type="presParOf" srcId="{BE643B96-68B3-45EF-A6B0-854C6BA32556}" destId="{88BCCED6-E132-4527-9C88-B56586F7F32A}" srcOrd="11" destOrd="0" presId="urn:microsoft.com/office/officeart/2008/layout/HexagonCluster"/>
    <dgm:cxn modelId="{5EBDCA7B-3A53-4A39-95F6-E9CB93BD09FF}" type="presParOf" srcId="{88BCCED6-E132-4527-9C88-B56586F7F32A}" destId="{434C2714-B7ED-4ABB-B232-0FB7A70CE743}"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11010-7D53-40CD-B90B-EA230BB6B90E}" type="doc">
      <dgm:prSet loTypeId="urn:microsoft.com/office/officeart/2008/layout/HexagonCluster" loCatId="picture" qsTypeId="urn:microsoft.com/office/officeart/2005/8/quickstyle/3d6" qsCatId="3D" csTypeId="urn:microsoft.com/office/officeart/2005/8/colors/accent1_2" csCatId="accent1" phldr="1"/>
      <dgm:spPr/>
      <dgm:t>
        <a:bodyPr/>
        <a:lstStyle/>
        <a:p>
          <a:endParaRPr lang="en-US"/>
        </a:p>
      </dgm:t>
    </dgm:pt>
    <dgm:pt modelId="{81AB66E9-222E-4A7E-A4BA-E78BC2877C78}">
      <dgm:prSet phldrT="[Text]"/>
      <dgm:spPr/>
      <dgm:t>
        <a:bodyPr/>
        <a:lstStyle/>
        <a:p>
          <a:r>
            <a:rPr lang="en-US" dirty="0" smtClean="0"/>
            <a:t>Clinical</a:t>
          </a:r>
          <a:endParaRPr lang="en-US" dirty="0"/>
        </a:p>
      </dgm:t>
    </dgm:pt>
    <dgm:pt modelId="{5658435C-B20A-4B13-8DB8-104C446D0AA8}" type="parTrans" cxnId="{4DD59FA4-F09E-4BD5-9476-B6E400DB8BBA}">
      <dgm:prSet/>
      <dgm:spPr/>
      <dgm:t>
        <a:bodyPr/>
        <a:lstStyle/>
        <a:p>
          <a:endParaRPr lang="en-US"/>
        </a:p>
      </dgm:t>
    </dgm:pt>
    <dgm:pt modelId="{379840F3-5F03-49B0-9405-1821C44BAFA2}" type="sibTrans" cxnId="{4DD59FA4-F09E-4BD5-9476-B6E400DB8B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73E78AB9-7BAD-4A8B-AB3F-561BF8E9CEC8}">
      <dgm:prSet phldrT="[Text]"/>
      <dgm:spPr/>
      <dgm:t>
        <a:bodyPr/>
        <a:lstStyle/>
        <a:p>
          <a:r>
            <a:rPr lang="en-US" dirty="0" smtClean="0"/>
            <a:t>Governance</a:t>
          </a:r>
          <a:endParaRPr lang="en-US" dirty="0"/>
        </a:p>
      </dgm:t>
    </dgm:pt>
    <dgm:pt modelId="{1C153573-F243-45FD-9DCE-A88F9EAD2D85}" type="parTrans" cxnId="{C27577CA-5FED-4AFA-B67C-A15F4BF2968F}">
      <dgm:prSet/>
      <dgm:spPr/>
      <dgm:t>
        <a:bodyPr/>
        <a:lstStyle/>
        <a:p>
          <a:endParaRPr lang="en-US"/>
        </a:p>
      </dgm:t>
    </dgm:pt>
    <dgm:pt modelId="{EFE39DC7-1B32-40CA-A647-7122042B400C}" type="sibTrans" cxnId="{C27577CA-5FED-4AFA-B67C-A15F4BF2968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4004F084-AAC7-4D33-AAC9-DACCA4CBC58A}">
      <dgm:prSet phldrT="[Text]"/>
      <dgm:spPr/>
      <dgm:t>
        <a:bodyPr/>
        <a:lstStyle/>
        <a:p>
          <a:r>
            <a:rPr lang="en-US" dirty="0" smtClean="0"/>
            <a:t>Information Technology</a:t>
          </a:r>
          <a:endParaRPr lang="en-US" dirty="0"/>
        </a:p>
      </dgm:t>
    </dgm:pt>
    <dgm:pt modelId="{C0AAFBBF-C4B3-404C-80BE-BADF0E8537A4}" type="parTrans" cxnId="{103305FF-03A2-472E-BD9D-511AB5D12ABD}">
      <dgm:prSet/>
      <dgm:spPr/>
      <dgm:t>
        <a:bodyPr/>
        <a:lstStyle/>
        <a:p>
          <a:endParaRPr lang="en-US"/>
        </a:p>
      </dgm:t>
    </dgm:pt>
    <dgm:pt modelId="{CB93DA68-0408-405E-8F0D-CE6FA93B02B6}" type="sibTrans" cxnId="{103305FF-03A2-472E-BD9D-511AB5D12AB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BE643B96-68B3-45EF-A6B0-854C6BA32556}" type="pres">
      <dgm:prSet presAssocID="{4AA11010-7D53-40CD-B90B-EA230BB6B90E}" presName="Name0" presStyleCnt="0">
        <dgm:presLayoutVars>
          <dgm:chMax val="21"/>
          <dgm:chPref val="21"/>
        </dgm:presLayoutVars>
      </dgm:prSet>
      <dgm:spPr/>
      <dgm:t>
        <a:bodyPr/>
        <a:lstStyle/>
        <a:p>
          <a:endParaRPr lang="en-US"/>
        </a:p>
      </dgm:t>
    </dgm:pt>
    <dgm:pt modelId="{AA863953-1100-4F55-8F89-708FEDA750E7}" type="pres">
      <dgm:prSet presAssocID="{4004F084-AAC7-4D33-AAC9-DACCA4CBC58A}" presName="text1" presStyleCnt="0"/>
      <dgm:spPr/>
    </dgm:pt>
    <dgm:pt modelId="{BD8E9526-E6DE-4DDB-B9A1-0AD0557A6D07}" type="pres">
      <dgm:prSet presAssocID="{4004F084-AAC7-4D33-AAC9-DACCA4CBC58A}" presName="textRepeatNode" presStyleLbl="alignNode1" presStyleIdx="0" presStyleCnt="3">
        <dgm:presLayoutVars>
          <dgm:chMax val="0"/>
          <dgm:chPref val="0"/>
          <dgm:bulletEnabled val="1"/>
        </dgm:presLayoutVars>
      </dgm:prSet>
      <dgm:spPr/>
      <dgm:t>
        <a:bodyPr/>
        <a:lstStyle/>
        <a:p>
          <a:endParaRPr lang="en-US"/>
        </a:p>
      </dgm:t>
    </dgm:pt>
    <dgm:pt modelId="{0AF524DF-E236-4201-BE1B-4C5547353ECA}" type="pres">
      <dgm:prSet presAssocID="{4004F084-AAC7-4D33-AAC9-DACCA4CBC58A}" presName="textaccent1" presStyleCnt="0"/>
      <dgm:spPr/>
    </dgm:pt>
    <dgm:pt modelId="{6E61C797-48BF-4DE6-8A60-92A2D4C4FB13}" type="pres">
      <dgm:prSet presAssocID="{4004F084-AAC7-4D33-AAC9-DACCA4CBC58A}" presName="accentRepeatNode" presStyleLbl="solidAlignAcc1" presStyleIdx="0" presStyleCnt="6"/>
      <dgm:spPr/>
    </dgm:pt>
    <dgm:pt modelId="{5550ABA6-CA51-4FE1-A0E9-807878D35631}" type="pres">
      <dgm:prSet presAssocID="{CB93DA68-0408-405E-8F0D-CE6FA93B02B6}" presName="image1" presStyleCnt="0"/>
      <dgm:spPr/>
    </dgm:pt>
    <dgm:pt modelId="{B84E7286-AC69-4FDC-9699-ED8B12508F87}" type="pres">
      <dgm:prSet presAssocID="{CB93DA68-0408-405E-8F0D-CE6FA93B02B6}" presName="imageRepeatNode" presStyleLbl="alignAcc1" presStyleIdx="0" presStyleCnt="3"/>
      <dgm:spPr/>
      <dgm:t>
        <a:bodyPr/>
        <a:lstStyle/>
        <a:p>
          <a:endParaRPr lang="en-US"/>
        </a:p>
      </dgm:t>
    </dgm:pt>
    <dgm:pt modelId="{7EFB0859-153C-405D-B83B-CD6645700763}" type="pres">
      <dgm:prSet presAssocID="{CB93DA68-0408-405E-8F0D-CE6FA93B02B6}" presName="imageaccent1" presStyleCnt="0"/>
      <dgm:spPr/>
    </dgm:pt>
    <dgm:pt modelId="{BA2E1940-040B-43BC-8945-C6BBA50AA5C8}" type="pres">
      <dgm:prSet presAssocID="{CB93DA68-0408-405E-8F0D-CE6FA93B02B6}" presName="accentRepeatNode" presStyleLbl="solidAlignAcc1" presStyleIdx="1" presStyleCnt="6"/>
      <dgm:spPr/>
    </dgm:pt>
    <dgm:pt modelId="{38C8F47F-82F8-47FD-B626-D7E663DCB1BC}" type="pres">
      <dgm:prSet presAssocID="{81AB66E9-222E-4A7E-A4BA-E78BC2877C78}" presName="text2" presStyleCnt="0"/>
      <dgm:spPr/>
    </dgm:pt>
    <dgm:pt modelId="{19DED340-CEAF-4850-88A4-045C4D599833}" type="pres">
      <dgm:prSet presAssocID="{81AB66E9-222E-4A7E-A4BA-E78BC2877C78}" presName="textRepeatNode" presStyleLbl="alignNode1" presStyleIdx="1" presStyleCnt="3">
        <dgm:presLayoutVars>
          <dgm:chMax val="0"/>
          <dgm:chPref val="0"/>
          <dgm:bulletEnabled val="1"/>
        </dgm:presLayoutVars>
      </dgm:prSet>
      <dgm:spPr/>
      <dgm:t>
        <a:bodyPr/>
        <a:lstStyle/>
        <a:p>
          <a:endParaRPr lang="en-US"/>
        </a:p>
      </dgm:t>
    </dgm:pt>
    <dgm:pt modelId="{ABC7A0E9-58A2-4D66-92B3-B7B6E868E9DD}" type="pres">
      <dgm:prSet presAssocID="{81AB66E9-222E-4A7E-A4BA-E78BC2877C78}" presName="textaccent2" presStyleCnt="0"/>
      <dgm:spPr/>
    </dgm:pt>
    <dgm:pt modelId="{5E181852-BC73-4D31-A11F-E94366677BE2}" type="pres">
      <dgm:prSet presAssocID="{81AB66E9-222E-4A7E-A4BA-E78BC2877C78}" presName="accentRepeatNode" presStyleLbl="solidAlignAcc1" presStyleIdx="2" presStyleCnt="6"/>
      <dgm:spPr/>
    </dgm:pt>
    <dgm:pt modelId="{16C81770-38A8-47E1-B24F-F96008D3BA5D}" type="pres">
      <dgm:prSet presAssocID="{379840F3-5F03-49B0-9405-1821C44BAFA2}" presName="image2" presStyleCnt="0"/>
      <dgm:spPr/>
    </dgm:pt>
    <dgm:pt modelId="{807F748F-7B18-48AD-A434-C8B07F27CEE1}" type="pres">
      <dgm:prSet presAssocID="{379840F3-5F03-49B0-9405-1821C44BAFA2}" presName="imageRepeatNode" presStyleLbl="alignAcc1" presStyleIdx="1" presStyleCnt="3"/>
      <dgm:spPr/>
      <dgm:t>
        <a:bodyPr/>
        <a:lstStyle/>
        <a:p>
          <a:endParaRPr lang="en-US"/>
        </a:p>
      </dgm:t>
    </dgm:pt>
    <dgm:pt modelId="{2F856F34-BA2A-4F6C-B176-6BE4C11E3775}" type="pres">
      <dgm:prSet presAssocID="{379840F3-5F03-49B0-9405-1821C44BAFA2}" presName="imageaccent2" presStyleCnt="0"/>
      <dgm:spPr/>
    </dgm:pt>
    <dgm:pt modelId="{DADF49E9-3B9B-4BD8-9328-37A63A3426F3}" type="pres">
      <dgm:prSet presAssocID="{379840F3-5F03-49B0-9405-1821C44BAFA2}" presName="accentRepeatNode" presStyleLbl="solidAlignAcc1" presStyleIdx="3" presStyleCnt="6"/>
      <dgm:spPr/>
    </dgm:pt>
    <dgm:pt modelId="{7C561DD4-1BA7-4735-8CA6-0C0B5625D651}" type="pres">
      <dgm:prSet presAssocID="{73E78AB9-7BAD-4A8B-AB3F-561BF8E9CEC8}" presName="text3" presStyleCnt="0"/>
      <dgm:spPr/>
    </dgm:pt>
    <dgm:pt modelId="{80D78745-19FC-44B2-95DB-D6AEA146EB2A}" type="pres">
      <dgm:prSet presAssocID="{73E78AB9-7BAD-4A8B-AB3F-561BF8E9CEC8}" presName="textRepeatNode" presStyleLbl="alignNode1" presStyleIdx="2" presStyleCnt="3">
        <dgm:presLayoutVars>
          <dgm:chMax val="0"/>
          <dgm:chPref val="0"/>
          <dgm:bulletEnabled val="1"/>
        </dgm:presLayoutVars>
      </dgm:prSet>
      <dgm:spPr/>
      <dgm:t>
        <a:bodyPr/>
        <a:lstStyle/>
        <a:p>
          <a:endParaRPr lang="en-US"/>
        </a:p>
      </dgm:t>
    </dgm:pt>
    <dgm:pt modelId="{9DF48309-03AB-4C88-BC85-ECD48EB6BCAD}" type="pres">
      <dgm:prSet presAssocID="{73E78AB9-7BAD-4A8B-AB3F-561BF8E9CEC8}" presName="textaccent3" presStyleCnt="0"/>
      <dgm:spPr/>
    </dgm:pt>
    <dgm:pt modelId="{B7EECD8A-42F0-4070-B502-E672797DB716}" type="pres">
      <dgm:prSet presAssocID="{73E78AB9-7BAD-4A8B-AB3F-561BF8E9CEC8}" presName="accentRepeatNode" presStyleLbl="solidAlignAcc1" presStyleIdx="4" presStyleCnt="6"/>
      <dgm:spPr/>
    </dgm:pt>
    <dgm:pt modelId="{5146695B-30DF-457F-A1D4-AFBC17DEF131}" type="pres">
      <dgm:prSet presAssocID="{EFE39DC7-1B32-40CA-A647-7122042B400C}" presName="image3" presStyleCnt="0"/>
      <dgm:spPr/>
    </dgm:pt>
    <dgm:pt modelId="{8702A410-3E1B-4F52-9DD9-74F34D20BCA3}" type="pres">
      <dgm:prSet presAssocID="{EFE39DC7-1B32-40CA-A647-7122042B400C}" presName="imageRepeatNode" presStyleLbl="alignAcc1" presStyleIdx="2" presStyleCnt="3"/>
      <dgm:spPr/>
      <dgm:t>
        <a:bodyPr/>
        <a:lstStyle/>
        <a:p>
          <a:endParaRPr lang="en-US"/>
        </a:p>
      </dgm:t>
    </dgm:pt>
    <dgm:pt modelId="{88BCCED6-E132-4527-9C88-B56586F7F32A}" type="pres">
      <dgm:prSet presAssocID="{EFE39DC7-1B32-40CA-A647-7122042B400C}" presName="imageaccent3" presStyleCnt="0"/>
      <dgm:spPr/>
    </dgm:pt>
    <dgm:pt modelId="{434C2714-B7ED-4ABB-B232-0FB7A70CE743}" type="pres">
      <dgm:prSet presAssocID="{EFE39DC7-1B32-40CA-A647-7122042B400C}" presName="accentRepeatNode" presStyleLbl="solidAlignAcc1" presStyleIdx="5" presStyleCnt="6"/>
      <dgm:spPr/>
    </dgm:pt>
  </dgm:ptLst>
  <dgm:cxnLst>
    <dgm:cxn modelId="{41C9FC05-22D7-433D-95F7-B25597A5785F}" type="presOf" srcId="{CB93DA68-0408-405E-8F0D-CE6FA93B02B6}" destId="{B84E7286-AC69-4FDC-9699-ED8B12508F87}" srcOrd="0" destOrd="0" presId="urn:microsoft.com/office/officeart/2008/layout/HexagonCluster"/>
    <dgm:cxn modelId="{A0CCEFD8-A899-4603-BB2A-E9497700E4A4}" type="presOf" srcId="{4004F084-AAC7-4D33-AAC9-DACCA4CBC58A}" destId="{BD8E9526-E6DE-4DDB-B9A1-0AD0557A6D07}" srcOrd="0" destOrd="0" presId="urn:microsoft.com/office/officeart/2008/layout/HexagonCluster"/>
    <dgm:cxn modelId="{34936EE2-C3D7-4DAB-A55A-1CCB59DA607E}" type="presOf" srcId="{EFE39DC7-1B32-40CA-A647-7122042B400C}" destId="{8702A410-3E1B-4F52-9DD9-74F34D20BCA3}" srcOrd="0" destOrd="0" presId="urn:microsoft.com/office/officeart/2008/layout/HexagonCluster"/>
    <dgm:cxn modelId="{103305FF-03A2-472E-BD9D-511AB5D12ABD}" srcId="{4AA11010-7D53-40CD-B90B-EA230BB6B90E}" destId="{4004F084-AAC7-4D33-AAC9-DACCA4CBC58A}" srcOrd="0" destOrd="0" parTransId="{C0AAFBBF-C4B3-404C-80BE-BADF0E8537A4}" sibTransId="{CB93DA68-0408-405E-8F0D-CE6FA93B02B6}"/>
    <dgm:cxn modelId="{93CD87DF-9F1F-4A61-82AD-3C2BA580DAA2}" type="presOf" srcId="{379840F3-5F03-49B0-9405-1821C44BAFA2}" destId="{807F748F-7B18-48AD-A434-C8B07F27CEE1}" srcOrd="0" destOrd="0" presId="urn:microsoft.com/office/officeart/2008/layout/HexagonCluster"/>
    <dgm:cxn modelId="{824DEE2B-3948-4E69-91C2-B96E3C4F23B4}" type="presOf" srcId="{73E78AB9-7BAD-4A8B-AB3F-561BF8E9CEC8}" destId="{80D78745-19FC-44B2-95DB-D6AEA146EB2A}" srcOrd="0" destOrd="0" presId="urn:microsoft.com/office/officeart/2008/layout/HexagonCluster"/>
    <dgm:cxn modelId="{4DD59FA4-F09E-4BD5-9476-B6E400DB8BBA}" srcId="{4AA11010-7D53-40CD-B90B-EA230BB6B90E}" destId="{81AB66E9-222E-4A7E-A4BA-E78BC2877C78}" srcOrd="1" destOrd="0" parTransId="{5658435C-B20A-4B13-8DB8-104C446D0AA8}" sibTransId="{379840F3-5F03-49B0-9405-1821C44BAFA2}"/>
    <dgm:cxn modelId="{C99FFD0C-C8B2-4A82-A03B-EF1C6DF5652B}" type="presOf" srcId="{4AA11010-7D53-40CD-B90B-EA230BB6B90E}" destId="{BE643B96-68B3-45EF-A6B0-854C6BA32556}" srcOrd="0" destOrd="0" presId="urn:microsoft.com/office/officeart/2008/layout/HexagonCluster"/>
    <dgm:cxn modelId="{C27577CA-5FED-4AFA-B67C-A15F4BF2968F}" srcId="{4AA11010-7D53-40CD-B90B-EA230BB6B90E}" destId="{73E78AB9-7BAD-4A8B-AB3F-561BF8E9CEC8}" srcOrd="2" destOrd="0" parTransId="{1C153573-F243-45FD-9DCE-A88F9EAD2D85}" sibTransId="{EFE39DC7-1B32-40CA-A647-7122042B400C}"/>
    <dgm:cxn modelId="{EAE99A56-B455-409D-86A8-66A6F86925BC}" type="presOf" srcId="{81AB66E9-222E-4A7E-A4BA-E78BC2877C78}" destId="{19DED340-CEAF-4850-88A4-045C4D599833}" srcOrd="0" destOrd="0" presId="urn:microsoft.com/office/officeart/2008/layout/HexagonCluster"/>
    <dgm:cxn modelId="{ABB9ABF8-B519-4F30-8962-09DE77D8201D}" type="presParOf" srcId="{BE643B96-68B3-45EF-A6B0-854C6BA32556}" destId="{AA863953-1100-4F55-8F89-708FEDA750E7}" srcOrd="0" destOrd="0" presId="urn:microsoft.com/office/officeart/2008/layout/HexagonCluster"/>
    <dgm:cxn modelId="{7EB6C2AA-0F85-4B9F-9A45-32BCC8277F9B}" type="presParOf" srcId="{AA863953-1100-4F55-8F89-708FEDA750E7}" destId="{BD8E9526-E6DE-4DDB-B9A1-0AD0557A6D07}" srcOrd="0" destOrd="0" presId="urn:microsoft.com/office/officeart/2008/layout/HexagonCluster"/>
    <dgm:cxn modelId="{A4FE1D18-7E00-4A16-A904-4C6670C1B382}" type="presParOf" srcId="{BE643B96-68B3-45EF-A6B0-854C6BA32556}" destId="{0AF524DF-E236-4201-BE1B-4C5547353ECA}" srcOrd="1" destOrd="0" presId="urn:microsoft.com/office/officeart/2008/layout/HexagonCluster"/>
    <dgm:cxn modelId="{640D712F-9640-42A9-83DD-36EEA4E41D9A}" type="presParOf" srcId="{0AF524DF-E236-4201-BE1B-4C5547353ECA}" destId="{6E61C797-48BF-4DE6-8A60-92A2D4C4FB13}" srcOrd="0" destOrd="0" presId="urn:microsoft.com/office/officeart/2008/layout/HexagonCluster"/>
    <dgm:cxn modelId="{1FA3C8F7-1F38-46C4-A5FF-B82D41911C99}" type="presParOf" srcId="{BE643B96-68B3-45EF-A6B0-854C6BA32556}" destId="{5550ABA6-CA51-4FE1-A0E9-807878D35631}" srcOrd="2" destOrd="0" presId="urn:microsoft.com/office/officeart/2008/layout/HexagonCluster"/>
    <dgm:cxn modelId="{F40C5141-4CE9-4E0C-BFBB-B62000914052}" type="presParOf" srcId="{5550ABA6-CA51-4FE1-A0E9-807878D35631}" destId="{B84E7286-AC69-4FDC-9699-ED8B12508F87}" srcOrd="0" destOrd="0" presId="urn:microsoft.com/office/officeart/2008/layout/HexagonCluster"/>
    <dgm:cxn modelId="{D1EE2D4C-1552-47B2-9739-492A355F1194}" type="presParOf" srcId="{BE643B96-68B3-45EF-A6B0-854C6BA32556}" destId="{7EFB0859-153C-405D-B83B-CD6645700763}" srcOrd="3" destOrd="0" presId="urn:microsoft.com/office/officeart/2008/layout/HexagonCluster"/>
    <dgm:cxn modelId="{45CF68FC-762C-40FC-92C0-98DC59F26AEF}" type="presParOf" srcId="{7EFB0859-153C-405D-B83B-CD6645700763}" destId="{BA2E1940-040B-43BC-8945-C6BBA50AA5C8}" srcOrd="0" destOrd="0" presId="urn:microsoft.com/office/officeart/2008/layout/HexagonCluster"/>
    <dgm:cxn modelId="{79364CE5-982F-486E-8508-F47683E45B2F}" type="presParOf" srcId="{BE643B96-68B3-45EF-A6B0-854C6BA32556}" destId="{38C8F47F-82F8-47FD-B626-D7E663DCB1BC}" srcOrd="4" destOrd="0" presId="urn:microsoft.com/office/officeart/2008/layout/HexagonCluster"/>
    <dgm:cxn modelId="{5C5661D7-7FE3-44D3-AC06-DAEE78DC73FE}" type="presParOf" srcId="{38C8F47F-82F8-47FD-B626-D7E663DCB1BC}" destId="{19DED340-CEAF-4850-88A4-045C4D599833}" srcOrd="0" destOrd="0" presId="urn:microsoft.com/office/officeart/2008/layout/HexagonCluster"/>
    <dgm:cxn modelId="{E291CDED-41AE-4E5C-8371-CD7845BDF5DC}" type="presParOf" srcId="{BE643B96-68B3-45EF-A6B0-854C6BA32556}" destId="{ABC7A0E9-58A2-4D66-92B3-B7B6E868E9DD}" srcOrd="5" destOrd="0" presId="urn:microsoft.com/office/officeart/2008/layout/HexagonCluster"/>
    <dgm:cxn modelId="{DCD5F6A2-878F-420B-8DDA-6CE47750AB8E}" type="presParOf" srcId="{ABC7A0E9-58A2-4D66-92B3-B7B6E868E9DD}" destId="{5E181852-BC73-4D31-A11F-E94366677BE2}" srcOrd="0" destOrd="0" presId="urn:microsoft.com/office/officeart/2008/layout/HexagonCluster"/>
    <dgm:cxn modelId="{E3DA0CA0-90F6-4F50-9527-C45BB39714DB}" type="presParOf" srcId="{BE643B96-68B3-45EF-A6B0-854C6BA32556}" destId="{16C81770-38A8-47E1-B24F-F96008D3BA5D}" srcOrd="6" destOrd="0" presId="urn:microsoft.com/office/officeart/2008/layout/HexagonCluster"/>
    <dgm:cxn modelId="{B73351F0-7550-4804-88E3-621B1C75EF65}" type="presParOf" srcId="{16C81770-38A8-47E1-B24F-F96008D3BA5D}" destId="{807F748F-7B18-48AD-A434-C8B07F27CEE1}" srcOrd="0" destOrd="0" presId="urn:microsoft.com/office/officeart/2008/layout/HexagonCluster"/>
    <dgm:cxn modelId="{046B2C35-5C08-4BC0-99A1-1E8C857C52AC}" type="presParOf" srcId="{BE643B96-68B3-45EF-A6B0-854C6BA32556}" destId="{2F856F34-BA2A-4F6C-B176-6BE4C11E3775}" srcOrd="7" destOrd="0" presId="urn:microsoft.com/office/officeart/2008/layout/HexagonCluster"/>
    <dgm:cxn modelId="{9CE4EA54-91B2-4A9D-84CF-2D9741875B6D}" type="presParOf" srcId="{2F856F34-BA2A-4F6C-B176-6BE4C11E3775}" destId="{DADF49E9-3B9B-4BD8-9328-37A63A3426F3}" srcOrd="0" destOrd="0" presId="urn:microsoft.com/office/officeart/2008/layout/HexagonCluster"/>
    <dgm:cxn modelId="{F09D9498-CAA8-4436-AB7A-E97FAB1709E8}" type="presParOf" srcId="{BE643B96-68B3-45EF-A6B0-854C6BA32556}" destId="{7C561DD4-1BA7-4735-8CA6-0C0B5625D651}" srcOrd="8" destOrd="0" presId="urn:microsoft.com/office/officeart/2008/layout/HexagonCluster"/>
    <dgm:cxn modelId="{AF137A37-9AA0-416E-9D7A-DF48320E5CE8}" type="presParOf" srcId="{7C561DD4-1BA7-4735-8CA6-0C0B5625D651}" destId="{80D78745-19FC-44B2-95DB-D6AEA146EB2A}" srcOrd="0" destOrd="0" presId="urn:microsoft.com/office/officeart/2008/layout/HexagonCluster"/>
    <dgm:cxn modelId="{D9F06DE2-B8F9-44FD-B760-EBC711C00CA3}" type="presParOf" srcId="{BE643B96-68B3-45EF-A6B0-854C6BA32556}" destId="{9DF48309-03AB-4C88-BC85-ECD48EB6BCAD}" srcOrd="9" destOrd="0" presId="urn:microsoft.com/office/officeart/2008/layout/HexagonCluster"/>
    <dgm:cxn modelId="{09341CBC-8480-4798-A6E1-18A7D403B6DB}" type="presParOf" srcId="{9DF48309-03AB-4C88-BC85-ECD48EB6BCAD}" destId="{B7EECD8A-42F0-4070-B502-E672797DB716}" srcOrd="0" destOrd="0" presId="urn:microsoft.com/office/officeart/2008/layout/HexagonCluster"/>
    <dgm:cxn modelId="{D9E576EB-15F3-4CB3-B0EC-E79956EE5F94}" type="presParOf" srcId="{BE643B96-68B3-45EF-A6B0-854C6BA32556}" destId="{5146695B-30DF-457F-A1D4-AFBC17DEF131}" srcOrd="10" destOrd="0" presId="urn:microsoft.com/office/officeart/2008/layout/HexagonCluster"/>
    <dgm:cxn modelId="{84E93965-BD95-4928-BBB2-07BB67FBC7C1}" type="presParOf" srcId="{5146695B-30DF-457F-A1D4-AFBC17DEF131}" destId="{8702A410-3E1B-4F52-9DD9-74F34D20BCA3}" srcOrd="0" destOrd="0" presId="urn:microsoft.com/office/officeart/2008/layout/HexagonCluster"/>
    <dgm:cxn modelId="{48E46D19-7649-42CD-8074-7D3F01C9915E}" type="presParOf" srcId="{BE643B96-68B3-45EF-A6B0-854C6BA32556}" destId="{88BCCED6-E132-4527-9C88-B56586F7F32A}" srcOrd="11" destOrd="0" presId="urn:microsoft.com/office/officeart/2008/layout/HexagonCluster"/>
    <dgm:cxn modelId="{A03600BF-E816-4306-987E-722B07857E0C}" type="presParOf" srcId="{88BCCED6-E132-4527-9C88-B56586F7F32A}" destId="{434C2714-B7ED-4ABB-B232-0FB7A70CE74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11010-7D53-40CD-B90B-EA230BB6B90E}" type="doc">
      <dgm:prSet loTypeId="urn:microsoft.com/office/officeart/2008/layout/HexagonCluster" loCatId="picture" qsTypeId="urn:microsoft.com/office/officeart/2005/8/quickstyle/3d6" qsCatId="3D" csTypeId="urn:microsoft.com/office/officeart/2005/8/colors/accent1_2" csCatId="accent1" phldr="1"/>
      <dgm:spPr/>
      <dgm:t>
        <a:bodyPr/>
        <a:lstStyle/>
        <a:p>
          <a:endParaRPr lang="en-US"/>
        </a:p>
      </dgm:t>
    </dgm:pt>
    <dgm:pt modelId="{81AB66E9-222E-4A7E-A4BA-E78BC2877C78}">
      <dgm:prSet phldrT="[Text]" custT="1"/>
      <dgm:spPr/>
      <dgm:t>
        <a:bodyPr/>
        <a:lstStyle/>
        <a:p>
          <a:r>
            <a:rPr lang="en-US" sz="1200" dirty="0" smtClean="0"/>
            <a:t>Clinical</a:t>
          </a:r>
          <a:endParaRPr lang="en-US" sz="1200" dirty="0"/>
        </a:p>
      </dgm:t>
    </dgm:pt>
    <dgm:pt modelId="{5658435C-B20A-4B13-8DB8-104C446D0AA8}" type="parTrans" cxnId="{4DD59FA4-F09E-4BD5-9476-B6E400DB8BBA}">
      <dgm:prSet/>
      <dgm:spPr/>
      <dgm:t>
        <a:bodyPr/>
        <a:lstStyle/>
        <a:p>
          <a:endParaRPr lang="en-US"/>
        </a:p>
      </dgm:t>
    </dgm:pt>
    <dgm:pt modelId="{379840F3-5F03-49B0-9405-1821C44BAFA2}" type="sibTrans" cxnId="{4DD59FA4-F09E-4BD5-9476-B6E400DB8B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73E78AB9-7BAD-4A8B-AB3F-561BF8E9CEC8}">
      <dgm:prSet phldrT="[Text]" custT="1"/>
      <dgm:spPr/>
      <dgm:t>
        <a:bodyPr/>
        <a:lstStyle/>
        <a:p>
          <a:r>
            <a:rPr lang="en-US" sz="1200" smtClean="0"/>
            <a:t>Gov</a:t>
          </a:r>
          <a:endParaRPr lang="en-US" sz="1200" dirty="0"/>
        </a:p>
      </dgm:t>
    </dgm:pt>
    <dgm:pt modelId="{1C153573-F243-45FD-9DCE-A88F9EAD2D85}" type="parTrans" cxnId="{C27577CA-5FED-4AFA-B67C-A15F4BF2968F}">
      <dgm:prSet/>
      <dgm:spPr/>
      <dgm:t>
        <a:bodyPr/>
        <a:lstStyle/>
        <a:p>
          <a:endParaRPr lang="en-US"/>
        </a:p>
      </dgm:t>
    </dgm:pt>
    <dgm:pt modelId="{EFE39DC7-1B32-40CA-A647-7122042B400C}" type="sibTrans" cxnId="{C27577CA-5FED-4AFA-B67C-A15F4BF2968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4004F084-AAC7-4D33-AAC9-DACCA4CBC58A}">
      <dgm:prSet phldrT="[Text]" custT="1"/>
      <dgm:spPr/>
      <dgm:t>
        <a:bodyPr/>
        <a:lstStyle/>
        <a:p>
          <a:r>
            <a:rPr lang="en-US" sz="1200" dirty="0" smtClean="0"/>
            <a:t>Info Tech</a:t>
          </a:r>
          <a:endParaRPr lang="en-US" sz="1200" dirty="0"/>
        </a:p>
      </dgm:t>
    </dgm:pt>
    <dgm:pt modelId="{C0AAFBBF-C4B3-404C-80BE-BADF0E8537A4}" type="parTrans" cxnId="{103305FF-03A2-472E-BD9D-511AB5D12ABD}">
      <dgm:prSet/>
      <dgm:spPr/>
      <dgm:t>
        <a:bodyPr/>
        <a:lstStyle/>
        <a:p>
          <a:endParaRPr lang="en-US"/>
        </a:p>
      </dgm:t>
    </dgm:pt>
    <dgm:pt modelId="{CB93DA68-0408-405E-8F0D-CE6FA93B02B6}" type="sibTrans" cxnId="{103305FF-03A2-472E-BD9D-511AB5D12AB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BE643B96-68B3-45EF-A6B0-854C6BA32556}" type="pres">
      <dgm:prSet presAssocID="{4AA11010-7D53-40CD-B90B-EA230BB6B90E}" presName="Name0" presStyleCnt="0">
        <dgm:presLayoutVars>
          <dgm:chMax val="21"/>
          <dgm:chPref val="21"/>
        </dgm:presLayoutVars>
      </dgm:prSet>
      <dgm:spPr/>
      <dgm:t>
        <a:bodyPr/>
        <a:lstStyle/>
        <a:p>
          <a:endParaRPr lang="en-US"/>
        </a:p>
      </dgm:t>
    </dgm:pt>
    <dgm:pt modelId="{AA863953-1100-4F55-8F89-708FEDA750E7}" type="pres">
      <dgm:prSet presAssocID="{4004F084-AAC7-4D33-AAC9-DACCA4CBC58A}" presName="text1" presStyleCnt="0"/>
      <dgm:spPr/>
    </dgm:pt>
    <dgm:pt modelId="{BD8E9526-E6DE-4DDB-B9A1-0AD0557A6D07}" type="pres">
      <dgm:prSet presAssocID="{4004F084-AAC7-4D33-AAC9-DACCA4CBC58A}" presName="textRepeatNode" presStyleLbl="alignNode1" presStyleIdx="0" presStyleCnt="3" custLinFactNeighborX="6448" custLinFactNeighborY="-17426">
        <dgm:presLayoutVars>
          <dgm:chMax val="0"/>
          <dgm:chPref val="0"/>
          <dgm:bulletEnabled val="1"/>
        </dgm:presLayoutVars>
      </dgm:prSet>
      <dgm:spPr/>
      <dgm:t>
        <a:bodyPr/>
        <a:lstStyle/>
        <a:p>
          <a:endParaRPr lang="en-US"/>
        </a:p>
      </dgm:t>
    </dgm:pt>
    <dgm:pt modelId="{0AF524DF-E236-4201-BE1B-4C5547353ECA}" type="pres">
      <dgm:prSet presAssocID="{4004F084-AAC7-4D33-AAC9-DACCA4CBC58A}" presName="textaccent1" presStyleCnt="0"/>
      <dgm:spPr/>
    </dgm:pt>
    <dgm:pt modelId="{6E61C797-48BF-4DE6-8A60-92A2D4C4FB13}" type="pres">
      <dgm:prSet presAssocID="{4004F084-AAC7-4D33-AAC9-DACCA4CBC58A}" presName="accentRepeatNode" presStyleLbl="solidAlignAcc1" presStyleIdx="0" presStyleCnt="6" custLinFactY="-48885" custLinFactNeighborX="55072" custLinFactNeighborY="-100000"/>
      <dgm:spPr/>
    </dgm:pt>
    <dgm:pt modelId="{5550ABA6-CA51-4FE1-A0E9-807878D35631}" type="pres">
      <dgm:prSet presAssocID="{CB93DA68-0408-405E-8F0D-CE6FA93B02B6}" presName="image1" presStyleCnt="0"/>
      <dgm:spPr/>
    </dgm:pt>
    <dgm:pt modelId="{B84E7286-AC69-4FDC-9699-ED8B12508F87}" type="pres">
      <dgm:prSet presAssocID="{CB93DA68-0408-405E-8F0D-CE6FA93B02B6}" presName="imageRepeatNode" presStyleLbl="alignAcc1" presStyleIdx="0" presStyleCnt="3" custLinFactNeighborX="6448" custLinFactNeighborY="-17426"/>
      <dgm:spPr/>
      <dgm:t>
        <a:bodyPr/>
        <a:lstStyle/>
        <a:p>
          <a:endParaRPr lang="en-US"/>
        </a:p>
      </dgm:t>
    </dgm:pt>
    <dgm:pt modelId="{7EFB0859-153C-405D-B83B-CD6645700763}" type="pres">
      <dgm:prSet presAssocID="{CB93DA68-0408-405E-8F0D-CE6FA93B02B6}" presName="imageaccent1" presStyleCnt="0"/>
      <dgm:spPr/>
    </dgm:pt>
    <dgm:pt modelId="{BA2E1940-040B-43BC-8945-C6BBA50AA5C8}" type="pres">
      <dgm:prSet presAssocID="{CB93DA68-0408-405E-8F0D-CE6FA93B02B6}" presName="accentRepeatNode" presStyleLbl="solidAlignAcc1" presStyleIdx="1" presStyleCnt="6" custLinFactY="-48885" custLinFactNeighborX="55072" custLinFactNeighborY="-100000"/>
      <dgm:spPr/>
    </dgm:pt>
    <dgm:pt modelId="{38C8F47F-82F8-47FD-B626-D7E663DCB1BC}" type="pres">
      <dgm:prSet presAssocID="{81AB66E9-222E-4A7E-A4BA-E78BC2877C78}" presName="text2" presStyleCnt="0"/>
      <dgm:spPr/>
    </dgm:pt>
    <dgm:pt modelId="{19DED340-CEAF-4850-88A4-045C4D599833}" type="pres">
      <dgm:prSet presAssocID="{81AB66E9-222E-4A7E-A4BA-E78BC2877C78}" presName="textRepeatNode" presStyleLbl="alignNode1" presStyleIdx="1" presStyleCnt="3" custLinFactNeighborX="6448" custLinFactNeighborY="-17426">
        <dgm:presLayoutVars>
          <dgm:chMax val="0"/>
          <dgm:chPref val="0"/>
          <dgm:bulletEnabled val="1"/>
        </dgm:presLayoutVars>
      </dgm:prSet>
      <dgm:spPr/>
      <dgm:t>
        <a:bodyPr/>
        <a:lstStyle/>
        <a:p>
          <a:endParaRPr lang="en-US"/>
        </a:p>
      </dgm:t>
    </dgm:pt>
    <dgm:pt modelId="{ABC7A0E9-58A2-4D66-92B3-B7B6E868E9DD}" type="pres">
      <dgm:prSet presAssocID="{81AB66E9-222E-4A7E-A4BA-E78BC2877C78}" presName="textaccent2" presStyleCnt="0"/>
      <dgm:spPr/>
    </dgm:pt>
    <dgm:pt modelId="{5E181852-BC73-4D31-A11F-E94366677BE2}" type="pres">
      <dgm:prSet presAssocID="{81AB66E9-222E-4A7E-A4BA-E78BC2877C78}" presName="accentRepeatNode" presStyleLbl="solidAlignAcc1" presStyleIdx="2" presStyleCnt="6" custLinFactY="-48885" custLinFactNeighborX="55072" custLinFactNeighborY="-100000"/>
      <dgm:spPr/>
    </dgm:pt>
    <dgm:pt modelId="{16C81770-38A8-47E1-B24F-F96008D3BA5D}" type="pres">
      <dgm:prSet presAssocID="{379840F3-5F03-49B0-9405-1821C44BAFA2}" presName="image2" presStyleCnt="0"/>
      <dgm:spPr/>
    </dgm:pt>
    <dgm:pt modelId="{807F748F-7B18-48AD-A434-C8B07F27CEE1}" type="pres">
      <dgm:prSet presAssocID="{379840F3-5F03-49B0-9405-1821C44BAFA2}" presName="imageRepeatNode" presStyleLbl="alignAcc1" presStyleIdx="1" presStyleCnt="3" custLinFactNeighborX="6448" custLinFactNeighborY="-17426"/>
      <dgm:spPr/>
      <dgm:t>
        <a:bodyPr/>
        <a:lstStyle/>
        <a:p>
          <a:endParaRPr lang="en-US"/>
        </a:p>
      </dgm:t>
    </dgm:pt>
    <dgm:pt modelId="{2F856F34-BA2A-4F6C-B176-6BE4C11E3775}" type="pres">
      <dgm:prSet presAssocID="{379840F3-5F03-49B0-9405-1821C44BAFA2}" presName="imageaccent2" presStyleCnt="0"/>
      <dgm:spPr/>
    </dgm:pt>
    <dgm:pt modelId="{DADF49E9-3B9B-4BD8-9328-37A63A3426F3}" type="pres">
      <dgm:prSet presAssocID="{379840F3-5F03-49B0-9405-1821C44BAFA2}" presName="accentRepeatNode" presStyleLbl="solidAlignAcc1" presStyleIdx="3" presStyleCnt="6" custLinFactY="-48885" custLinFactNeighborX="55072" custLinFactNeighborY="-100000"/>
      <dgm:spPr/>
    </dgm:pt>
    <dgm:pt modelId="{7C561DD4-1BA7-4735-8CA6-0C0B5625D651}" type="pres">
      <dgm:prSet presAssocID="{73E78AB9-7BAD-4A8B-AB3F-561BF8E9CEC8}" presName="text3" presStyleCnt="0"/>
      <dgm:spPr/>
    </dgm:pt>
    <dgm:pt modelId="{80D78745-19FC-44B2-95DB-D6AEA146EB2A}" type="pres">
      <dgm:prSet presAssocID="{73E78AB9-7BAD-4A8B-AB3F-561BF8E9CEC8}" presName="textRepeatNode" presStyleLbl="alignNode1" presStyleIdx="2" presStyleCnt="3" custLinFactNeighborX="6448" custLinFactNeighborY="-17426">
        <dgm:presLayoutVars>
          <dgm:chMax val="0"/>
          <dgm:chPref val="0"/>
          <dgm:bulletEnabled val="1"/>
        </dgm:presLayoutVars>
      </dgm:prSet>
      <dgm:spPr/>
      <dgm:t>
        <a:bodyPr/>
        <a:lstStyle/>
        <a:p>
          <a:endParaRPr lang="en-US"/>
        </a:p>
      </dgm:t>
    </dgm:pt>
    <dgm:pt modelId="{9DF48309-03AB-4C88-BC85-ECD48EB6BCAD}" type="pres">
      <dgm:prSet presAssocID="{73E78AB9-7BAD-4A8B-AB3F-561BF8E9CEC8}" presName="textaccent3" presStyleCnt="0"/>
      <dgm:spPr/>
    </dgm:pt>
    <dgm:pt modelId="{B7EECD8A-42F0-4070-B502-E672797DB716}" type="pres">
      <dgm:prSet presAssocID="{73E78AB9-7BAD-4A8B-AB3F-561BF8E9CEC8}" presName="accentRepeatNode" presStyleLbl="solidAlignAcc1" presStyleIdx="4" presStyleCnt="6" custLinFactY="-48885" custLinFactNeighborX="55072" custLinFactNeighborY="-100000"/>
      <dgm:spPr/>
    </dgm:pt>
    <dgm:pt modelId="{5146695B-30DF-457F-A1D4-AFBC17DEF131}" type="pres">
      <dgm:prSet presAssocID="{EFE39DC7-1B32-40CA-A647-7122042B400C}" presName="image3" presStyleCnt="0"/>
      <dgm:spPr/>
    </dgm:pt>
    <dgm:pt modelId="{8702A410-3E1B-4F52-9DD9-74F34D20BCA3}" type="pres">
      <dgm:prSet presAssocID="{EFE39DC7-1B32-40CA-A647-7122042B400C}" presName="imageRepeatNode" presStyleLbl="alignAcc1" presStyleIdx="2" presStyleCnt="3" custLinFactNeighborX="6448" custLinFactNeighborY="-17426"/>
      <dgm:spPr/>
      <dgm:t>
        <a:bodyPr/>
        <a:lstStyle/>
        <a:p>
          <a:endParaRPr lang="en-US"/>
        </a:p>
      </dgm:t>
    </dgm:pt>
    <dgm:pt modelId="{88BCCED6-E132-4527-9C88-B56586F7F32A}" type="pres">
      <dgm:prSet presAssocID="{EFE39DC7-1B32-40CA-A647-7122042B400C}" presName="imageaccent3" presStyleCnt="0"/>
      <dgm:spPr/>
    </dgm:pt>
    <dgm:pt modelId="{434C2714-B7ED-4ABB-B232-0FB7A70CE743}" type="pres">
      <dgm:prSet presAssocID="{EFE39DC7-1B32-40CA-A647-7122042B400C}" presName="accentRepeatNode" presStyleLbl="solidAlignAcc1" presStyleIdx="5" presStyleCnt="6" custLinFactY="-48885" custLinFactNeighborX="55072" custLinFactNeighborY="-100000"/>
      <dgm:spPr/>
    </dgm:pt>
  </dgm:ptLst>
  <dgm:cxnLst>
    <dgm:cxn modelId="{C27577CA-5FED-4AFA-B67C-A15F4BF2968F}" srcId="{4AA11010-7D53-40CD-B90B-EA230BB6B90E}" destId="{73E78AB9-7BAD-4A8B-AB3F-561BF8E9CEC8}" srcOrd="2" destOrd="0" parTransId="{1C153573-F243-45FD-9DCE-A88F9EAD2D85}" sibTransId="{EFE39DC7-1B32-40CA-A647-7122042B400C}"/>
    <dgm:cxn modelId="{FC9E67E3-A3CA-426A-9020-A84B11F31632}" type="presOf" srcId="{4AA11010-7D53-40CD-B90B-EA230BB6B90E}" destId="{BE643B96-68B3-45EF-A6B0-854C6BA32556}" srcOrd="0" destOrd="0" presId="urn:microsoft.com/office/officeart/2008/layout/HexagonCluster"/>
    <dgm:cxn modelId="{AC3C2244-0DAD-4C13-BE0A-DF9B5DFAC606}" type="presOf" srcId="{EFE39DC7-1B32-40CA-A647-7122042B400C}" destId="{8702A410-3E1B-4F52-9DD9-74F34D20BCA3}" srcOrd="0" destOrd="0" presId="urn:microsoft.com/office/officeart/2008/layout/HexagonCluster"/>
    <dgm:cxn modelId="{4DD59FA4-F09E-4BD5-9476-B6E400DB8BBA}" srcId="{4AA11010-7D53-40CD-B90B-EA230BB6B90E}" destId="{81AB66E9-222E-4A7E-A4BA-E78BC2877C78}" srcOrd="1" destOrd="0" parTransId="{5658435C-B20A-4B13-8DB8-104C446D0AA8}" sibTransId="{379840F3-5F03-49B0-9405-1821C44BAFA2}"/>
    <dgm:cxn modelId="{C919CD95-F863-46C9-B9B6-3A2953C361DF}" type="presOf" srcId="{CB93DA68-0408-405E-8F0D-CE6FA93B02B6}" destId="{B84E7286-AC69-4FDC-9699-ED8B12508F87}" srcOrd="0" destOrd="0" presId="urn:microsoft.com/office/officeart/2008/layout/HexagonCluster"/>
    <dgm:cxn modelId="{17339D5C-0C63-45D2-835E-A79571F2B6AC}" type="presOf" srcId="{81AB66E9-222E-4A7E-A4BA-E78BC2877C78}" destId="{19DED340-CEAF-4850-88A4-045C4D599833}" srcOrd="0" destOrd="0" presId="urn:microsoft.com/office/officeart/2008/layout/HexagonCluster"/>
    <dgm:cxn modelId="{2A41C2A4-4D9C-4DB2-A7BA-4DAE948B756D}" type="presOf" srcId="{73E78AB9-7BAD-4A8B-AB3F-561BF8E9CEC8}" destId="{80D78745-19FC-44B2-95DB-D6AEA146EB2A}" srcOrd="0" destOrd="0" presId="urn:microsoft.com/office/officeart/2008/layout/HexagonCluster"/>
    <dgm:cxn modelId="{103305FF-03A2-472E-BD9D-511AB5D12ABD}" srcId="{4AA11010-7D53-40CD-B90B-EA230BB6B90E}" destId="{4004F084-AAC7-4D33-AAC9-DACCA4CBC58A}" srcOrd="0" destOrd="0" parTransId="{C0AAFBBF-C4B3-404C-80BE-BADF0E8537A4}" sibTransId="{CB93DA68-0408-405E-8F0D-CE6FA93B02B6}"/>
    <dgm:cxn modelId="{6DC0B834-16D4-4782-A62C-BB26487432D8}" type="presOf" srcId="{379840F3-5F03-49B0-9405-1821C44BAFA2}" destId="{807F748F-7B18-48AD-A434-C8B07F27CEE1}" srcOrd="0" destOrd="0" presId="urn:microsoft.com/office/officeart/2008/layout/HexagonCluster"/>
    <dgm:cxn modelId="{93A20648-2A09-40A8-A2A2-48ACEFFC0F3F}" type="presOf" srcId="{4004F084-AAC7-4D33-AAC9-DACCA4CBC58A}" destId="{BD8E9526-E6DE-4DDB-B9A1-0AD0557A6D07}" srcOrd="0" destOrd="0" presId="urn:microsoft.com/office/officeart/2008/layout/HexagonCluster"/>
    <dgm:cxn modelId="{D16D1B6A-0FB8-45DD-9A0F-769C91E40DE0}" type="presParOf" srcId="{BE643B96-68B3-45EF-A6B0-854C6BA32556}" destId="{AA863953-1100-4F55-8F89-708FEDA750E7}" srcOrd="0" destOrd="0" presId="urn:microsoft.com/office/officeart/2008/layout/HexagonCluster"/>
    <dgm:cxn modelId="{2C263158-A60C-4139-90E9-958D080FA96B}" type="presParOf" srcId="{AA863953-1100-4F55-8F89-708FEDA750E7}" destId="{BD8E9526-E6DE-4DDB-B9A1-0AD0557A6D07}" srcOrd="0" destOrd="0" presId="urn:microsoft.com/office/officeart/2008/layout/HexagonCluster"/>
    <dgm:cxn modelId="{B50F66E8-54DC-4D61-8F55-7AD029193FA1}" type="presParOf" srcId="{BE643B96-68B3-45EF-A6B0-854C6BA32556}" destId="{0AF524DF-E236-4201-BE1B-4C5547353ECA}" srcOrd="1" destOrd="0" presId="urn:microsoft.com/office/officeart/2008/layout/HexagonCluster"/>
    <dgm:cxn modelId="{D62F301C-1EC6-40E9-A418-8EFB5992FEB0}" type="presParOf" srcId="{0AF524DF-E236-4201-BE1B-4C5547353ECA}" destId="{6E61C797-48BF-4DE6-8A60-92A2D4C4FB13}" srcOrd="0" destOrd="0" presId="urn:microsoft.com/office/officeart/2008/layout/HexagonCluster"/>
    <dgm:cxn modelId="{D135176C-F4A0-45E4-8F38-3541DEC06A24}" type="presParOf" srcId="{BE643B96-68B3-45EF-A6B0-854C6BA32556}" destId="{5550ABA6-CA51-4FE1-A0E9-807878D35631}" srcOrd="2" destOrd="0" presId="urn:microsoft.com/office/officeart/2008/layout/HexagonCluster"/>
    <dgm:cxn modelId="{44950F09-B442-4A18-887B-AE72CB113D79}" type="presParOf" srcId="{5550ABA6-CA51-4FE1-A0E9-807878D35631}" destId="{B84E7286-AC69-4FDC-9699-ED8B12508F87}" srcOrd="0" destOrd="0" presId="urn:microsoft.com/office/officeart/2008/layout/HexagonCluster"/>
    <dgm:cxn modelId="{1FE1F479-0EE1-47AE-BFE4-BAA7C03EAACE}" type="presParOf" srcId="{BE643B96-68B3-45EF-A6B0-854C6BA32556}" destId="{7EFB0859-153C-405D-B83B-CD6645700763}" srcOrd="3" destOrd="0" presId="urn:microsoft.com/office/officeart/2008/layout/HexagonCluster"/>
    <dgm:cxn modelId="{6087F571-7BB7-4C1D-A029-99EC730BED57}" type="presParOf" srcId="{7EFB0859-153C-405D-B83B-CD6645700763}" destId="{BA2E1940-040B-43BC-8945-C6BBA50AA5C8}" srcOrd="0" destOrd="0" presId="urn:microsoft.com/office/officeart/2008/layout/HexagonCluster"/>
    <dgm:cxn modelId="{282400D2-9D38-4BD1-9B0D-49D61FF128A4}" type="presParOf" srcId="{BE643B96-68B3-45EF-A6B0-854C6BA32556}" destId="{38C8F47F-82F8-47FD-B626-D7E663DCB1BC}" srcOrd="4" destOrd="0" presId="urn:microsoft.com/office/officeart/2008/layout/HexagonCluster"/>
    <dgm:cxn modelId="{91FB4665-C993-4B4E-B129-27764E8E952E}" type="presParOf" srcId="{38C8F47F-82F8-47FD-B626-D7E663DCB1BC}" destId="{19DED340-CEAF-4850-88A4-045C4D599833}" srcOrd="0" destOrd="0" presId="urn:microsoft.com/office/officeart/2008/layout/HexagonCluster"/>
    <dgm:cxn modelId="{B0A3C279-7C0B-4939-93AD-D2FF5E854E78}" type="presParOf" srcId="{BE643B96-68B3-45EF-A6B0-854C6BA32556}" destId="{ABC7A0E9-58A2-4D66-92B3-B7B6E868E9DD}" srcOrd="5" destOrd="0" presId="urn:microsoft.com/office/officeart/2008/layout/HexagonCluster"/>
    <dgm:cxn modelId="{F3531D5B-3473-4912-AA3C-73370C5C6864}" type="presParOf" srcId="{ABC7A0E9-58A2-4D66-92B3-B7B6E868E9DD}" destId="{5E181852-BC73-4D31-A11F-E94366677BE2}" srcOrd="0" destOrd="0" presId="urn:microsoft.com/office/officeart/2008/layout/HexagonCluster"/>
    <dgm:cxn modelId="{550A3B18-78E1-40AB-9D75-28D27EFB26E8}" type="presParOf" srcId="{BE643B96-68B3-45EF-A6B0-854C6BA32556}" destId="{16C81770-38A8-47E1-B24F-F96008D3BA5D}" srcOrd="6" destOrd="0" presId="urn:microsoft.com/office/officeart/2008/layout/HexagonCluster"/>
    <dgm:cxn modelId="{F3674AF6-350F-4956-A9A8-E815A5329C9A}" type="presParOf" srcId="{16C81770-38A8-47E1-B24F-F96008D3BA5D}" destId="{807F748F-7B18-48AD-A434-C8B07F27CEE1}" srcOrd="0" destOrd="0" presId="urn:microsoft.com/office/officeart/2008/layout/HexagonCluster"/>
    <dgm:cxn modelId="{23AD51FB-D82D-482F-B6FE-413CC762CD5A}" type="presParOf" srcId="{BE643B96-68B3-45EF-A6B0-854C6BA32556}" destId="{2F856F34-BA2A-4F6C-B176-6BE4C11E3775}" srcOrd="7" destOrd="0" presId="urn:microsoft.com/office/officeart/2008/layout/HexagonCluster"/>
    <dgm:cxn modelId="{B1EDEF9F-0DEF-4209-85B1-CE7A0602DE70}" type="presParOf" srcId="{2F856F34-BA2A-4F6C-B176-6BE4C11E3775}" destId="{DADF49E9-3B9B-4BD8-9328-37A63A3426F3}" srcOrd="0" destOrd="0" presId="urn:microsoft.com/office/officeart/2008/layout/HexagonCluster"/>
    <dgm:cxn modelId="{3DE7E2BE-DE1B-47C2-AD0D-0F014A3CCF99}" type="presParOf" srcId="{BE643B96-68B3-45EF-A6B0-854C6BA32556}" destId="{7C561DD4-1BA7-4735-8CA6-0C0B5625D651}" srcOrd="8" destOrd="0" presId="urn:microsoft.com/office/officeart/2008/layout/HexagonCluster"/>
    <dgm:cxn modelId="{ECEB1F82-B7B9-427E-91FA-ABBCA74B413B}" type="presParOf" srcId="{7C561DD4-1BA7-4735-8CA6-0C0B5625D651}" destId="{80D78745-19FC-44B2-95DB-D6AEA146EB2A}" srcOrd="0" destOrd="0" presId="urn:microsoft.com/office/officeart/2008/layout/HexagonCluster"/>
    <dgm:cxn modelId="{30048867-7B91-4F49-BD2D-1D3112DF85E2}" type="presParOf" srcId="{BE643B96-68B3-45EF-A6B0-854C6BA32556}" destId="{9DF48309-03AB-4C88-BC85-ECD48EB6BCAD}" srcOrd="9" destOrd="0" presId="urn:microsoft.com/office/officeart/2008/layout/HexagonCluster"/>
    <dgm:cxn modelId="{F6954E42-ADF5-43D7-B0C9-2F228BB3792A}" type="presParOf" srcId="{9DF48309-03AB-4C88-BC85-ECD48EB6BCAD}" destId="{B7EECD8A-42F0-4070-B502-E672797DB716}" srcOrd="0" destOrd="0" presId="urn:microsoft.com/office/officeart/2008/layout/HexagonCluster"/>
    <dgm:cxn modelId="{7B7435FD-0B2F-492B-A1B3-CC35C33BACCC}" type="presParOf" srcId="{BE643B96-68B3-45EF-A6B0-854C6BA32556}" destId="{5146695B-30DF-457F-A1D4-AFBC17DEF131}" srcOrd="10" destOrd="0" presId="urn:microsoft.com/office/officeart/2008/layout/HexagonCluster"/>
    <dgm:cxn modelId="{11A9686D-6DBD-4E0C-8BF6-A4597FBAD0AA}" type="presParOf" srcId="{5146695B-30DF-457F-A1D4-AFBC17DEF131}" destId="{8702A410-3E1B-4F52-9DD9-74F34D20BCA3}" srcOrd="0" destOrd="0" presId="urn:microsoft.com/office/officeart/2008/layout/HexagonCluster"/>
    <dgm:cxn modelId="{13E93F5F-21A6-401E-98CC-35B3796F9AFF}" type="presParOf" srcId="{BE643B96-68B3-45EF-A6B0-854C6BA32556}" destId="{88BCCED6-E132-4527-9C88-B56586F7F32A}" srcOrd="11" destOrd="0" presId="urn:microsoft.com/office/officeart/2008/layout/HexagonCluster"/>
    <dgm:cxn modelId="{482B210C-A5B6-49A8-80F8-5905D4EDA72D}" type="presParOf" srcId="{88BCCED6-E132-4527-9C88-B56586F7F32A}" destId="{434C2714-B7ED-4ABB-B232-0FB7A70CE743}"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A11010-7D53-40CD-B90B-EA230BB6B90E}" type="doc">
      <dgm:prSet loTypeId="urn:microsoft.com/office/officeart/2008/layout/HexagonCluster" loCatId="picture" qsTypeId="urn:microsoft.com/office/officeart/2005/8/quickstyle/3d6" qsCatId="3D" csTypeId="urn:microsoft.com/office/officeart/2005/8/colors/accent1_2" csCatId="accent1" phldr="1"/>
      <dgm:spPr/>
      <dgm:t>
        <a:bodyPr/>
        <a:lstStyle/>
        <a:p>
          <a:endParaRPr lang="en-US"/>
        </a:p>
      </dgm:t>
    </dgm:pt>
    <dgm:pt modelId="{81AB66E9-222E-4A7E-A4BA-E78BC2877C78}">
      <dgm:prSet phldrT="[Text]" custT="1"/>
      <dgm:spPr/>
      <dgm:t>
        <a:bodyPr/>
        <a:lstStyle/>
        <a:p>
          <a:r>
            <a:rPr lang="en-US" sz="1200" dirty="0" smtClean="0"/>
            <a:t>Clinical</a:t>
          </a:r>
          <a:endParaRPr lang="en-US" sz="1200" dirty="0"/>
        </a:p>
      </dgm:t>
    </dgm:pt>
    <dgm:pt modelId="{5658435C-B20A-4B13-8DB8-104C446D0AA8}" type="parTrans" cxnId="{4DD59FA4-F09E-4BD5-9476-B6E400DB8BBA}">
      <dgm:prSet/>
      <dgm:spPr/>
      <dgm:t>
        <a:bodyPr/>
        <a:lstStyle/>
        <a:p>
          <a:endParaRPr lang="en-US"/>
        </a:p>
      </dgm:t>
    </dgm:pt>
    <dgm:pt modelId="{379840F3-5F03-49B0-9405-1821C44BAFA2}" type="sibTrans" cxnId="{4DD59FA4-F09E-4BD5-9476-B6E400DB8B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73E78AB9-7BAD-4A8B-AB3F-561BF8E9CEC8}">
      <dgm:prSet phldrT="[Text]" custT="1"/>
      <dgm:spPr/>
      <dgm:t>
        <a:bodyPr/>
        <a:lstStyle/>
        <a:p>
          <a:r>
            <a:rPr lang="en-US" sz="1200" smtClean="0"/>
            <a:t>Gov</a:t>
          </a:r>
          <a:endParaRPr lang="en-US" sz="1200" dirty="0"/>
        </a:p>
      </dgm:t>
    </dgm:pt>
    <dgm:pt modelId="{1C153573-F243-45FD-9DCE-A88F9EAD2D85}" type="parTrans" cxnId="{C27577CA-5FED-4AFA-B67C-A15F4BF2968F}">
      <dgm:prSet/>
      <dgm:spPr/>
      <dgm:t>
        <a:bodyPr/>
        <a:lstStyle/>
        <a:p>
          <a:endParaRPr lang="en-US"/>
        </a:p>
      </dgm:t>
    </dgm:pt>
    <dgm:pt modelId="{EFE39DC7-1B32-40CA-A647-7122042B400C}" type="sibTrans" cxnId="{C27577CA-5FED-4AFA-B67C-A15F4BF2968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4004F084-AAC7-4D33-AAC9-DACCA4CBC58A}">
      <dgm:prSet phldrT="[Text]" custT="1"/>
      <dgm:spPr/>
      <dgm:t>
        <a:bodyPr/>
        <a:lstStyle/>
        <a:p>
          <a:r>
            <a:rPr lang="en-US" sz="1200" dirty="0" smtClean="0"/>
            <a:t>Info Tech</a:t>
          </a:r>
          <a:endParaRPr lang="en-US" sz="1200" dirty="0"/>
        </a:p>
      </dgm:t>
    </dgm:pt>
    <dgm:pt modelId="{C0AAFBBF-C4B3-404C-80BE-BADF0E8537A4}" type="parTrans" cxnId="{103305FF-03A2-472E-BD9D-511AB5D12ABD}">
      <dgm:prSet/>
      <dgm:spPr/>
      <dgm:t>
        <a:bodyPr/>
        <a:lstStyle/>
        <a:p>
          <a:endParaRPr lang="en-US"/>
        </a:p>
      </dgm:t>
    </dgm:pt>
    <dgm:pt modelId="{CB93DA68-0408-405E-8F0D-CE6FA93B02B6}" type="sibTrans" cxnId="{103305FF-03A2-472E-BD9D-511AB5D12AB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BE643B96-68B3-45EF-A6B0-854C6BA32556}" type="pres">
      <dgm:prSet presAssocID="{4AA11010-7D53-40CD-B90B-EA230BB6B90E}" presName="Name0" presStyleCnt="0">
        <dgm:presLayoutVars>
          <dgm:chMax val="21"/>
          <dgm:chPref val="21"/>
        </dgm:presLayoutVars>
      </dgm:prSet>
      <dgm:spPr/>
      <dgm:t>
        <a:bodyPr/>
        <a:lstStyle/>
        <a:p>
          <a:endParaRPr lang="en-US"/>
        </a:p>
      </dgm:t>
    </dgm:pt>
    <dgm:pt modelId="{AA863953-1100-4F55-8F89-708FEDA750E7}" type="pres">
      <dgm:prSet presAssocID="{4004F084-AAC7-4D33-AAC9-DACCA4CBC58A}" presName="text1" presStyleCnt="0"/>
      <dgm:spPr/>
    </dgm:pt>
    <dgm:pt modelId="{BD8E9526-E6DE-4DDB-B9A1-0AD0557A6D07}" type="pres">
      <dgm:prSet presAssocID="{4004F084-AAC7-4D33-AAC9-DACCA4CBC58A}" presName="textRepeatNode" presStyleLbl="alignNode1" presStyleIdx="0" presStyleCnt="3" custLinFactNeighborX="6448" custLinFactNeighborY="-17426">
        <dgm:presLayoutVars>
          <dgm:chMax val="0"/>
          <dgm:chPref val="0"/>
          <dgm:bulletEnabled val="1"/>
        </dgm:presLayoutVars>
      </dgm:prSet>
      <dgm:spPr/>
      <dgm:t>
        <a:bodyPr/>
        <a:lstStyle/>
        <a:p>
          <a:endParaRPr lang="en-US"/>
        </a:p>
      </dgm:t>
    </dgm:pt>
    <dgm:pt modelId="{0AF524DF-E236-4201-BE1B-4C5547353ECA}" type="pres">
      <dgm:prSet presAssocID="{4004F084-AAC7-4D33-AAC9-DACCA4CBC58A}" presName="textaccent1" presStyleCnt="0"/>
      <dgm:spPr/>
    </dgm:pt>
    <dgm:pt modelId="{6E61C797-48BF-4DE6-8A60-92A2D4C4FB13}" type="pres">
      <dgm:prSet presAssocID="{4004F084-AAC7-4D33-AAC9-DACCA4CBC58A}" presName="accentRepeatNode" presStyleLbl="solidAlignAcc1" presStyleIdx="0" presStyleCnt="6" custLinFactY="-48885" custLinFactNeighborX="55072" custLinFactNeighborY="-100000"/>
      <dgm:spPr/>
    </dgm:pt>
    <dgm:pt modelId="{5550ABA6-CA51-4FE1-A0E9-807878D35631}" type="pres">
      <dgm:prSet presAssocID="{CB93DA68-0408-405E-8F0D-CE6FA93B02B6}" presName="image1" presStyleCnt="0"/>
      <dgm:spPr/>
    </dgm:pt>
    <dgm:pt modelId="{B84E7286-AC69-4FDC-9699-ED8B12508F87}" type="pres">
      <dgm:prSet presAssocID="{CB93DA68-0408-405E-8F0D-CE6FA93B02B6}" presName="imageRepeatNode" presStyleLbl="alignAcc1" presStyleIdx="0" presStyleCnt="3" custLinFactNeighborX="6448" custLinFactNeighborY="-17426"/>
      <dgm:spPr/>
      <dgm:t>
        <a:bodyPr/>
        <a:lstStyle/>
        <a:p>
          <a:endParaRPr lang="en-US"/>
        </a:p>
      </dgm:t>
    </dgm:pt>
    <dgm:pt modelId="{7EFB0859-153C-405D-B83B-CD6645700763}" type="pres">
      <dgm:prSet presAssocID="{CB93DA68-0408-405E-8F0D-CE6FA93B02B6}" presName="imageaccent1" presStyleCnt="0"/>
      <dgm:spPr/>
    </dgm:pt>
    <dgm:pt modelId="{BA2E1940-040B-43BC-8945-C6BBA50AA5C8}" type="pres">
      <dgm:prSet presAssocID="{CB93DA68-0408-405E-8F0D-CE6FA93B02B6}" presName="accentRepeatNode" presStyleLbl="solidAlignAcc1" presStyleIdx="1" presStyleCnt="6" custLinFactY="-48885" custLinFactNeighborX="55072" custLinFactNeighborY="-100000"/>
      <dgm:spPr/>
    </dgm:pt>
    <dgm:pt modelId="{38C8F47F-82F8-47FD-B626-D7E663DCB1BC}" type="pres">
      <dgm:prSet presAssocID="{81AB66E9-222E-4A7E-A4BA-E78BC2877C78}" presName="text2" presStyleCnt="0"/>
      <dgm:spPr/>
    </dgm:pt>
    <dgm:pt modelId="{19DED340-CEAF-4850-88A4-045C4D599833}" type="pres">
      <dgm:prSet presAssocID="{81AB66E9-222E-4A7E-A4BA-E78BC2877C78}" presName="textRepeatNode" presStyleLbl="alignNode1" presStyleIdx="1" presStyleCnt="3" custLinFactNeighborX="6448" custLinFactNeighborY="-17426">
        <dgm:presLayoutVars>
          <dgm:chMax val="0"/>
          <dgm:chPref val="0"/>
          <dgm:bulletEnabled val="1"/>
        </dgm:presLayoutVars>
      </dgm:prSet>
      <dgm:spPr/>
      <dgm:t>
        <a:bodyPr/>
        <a:lstStyle/>
        <a:p>
          <a:endParaRPr lang="en-US"/>
        </a:p>
      </dgm:t>
    </dgm:pt>
    <dgm:pt modelId="{ABC7A0E9-58A2-4D66-92B3-B7B6E868E9DD}" type="pres">
      <dgm:prSet presAssocID="{81AB66E9-222E-4A7E-A4BA-E78BC2877C78}" presName="textaccent2" presStyleCnt="0"/>
      <dgm:spPr/>
    </dgm:pt>
    <dgm:pt modelId="{5E181852-BC73-4D31-A11F-E94366677BE2}" type="pres">
      <dgm:prSet presAssocID="{81AB66E9-222E-4A7E-A4BA-E78BC2877C78}" presName="accentRepeatNode" presStyleLbl="solidAlignAcc1" presStyleIdx="2" presStyleCnt="6" custLinFactY="-48885" custLinFactNeighborX="55072" custLinFactNeighborY="-100000"/>
      <dgm:spPr/>
    </dgm:pt>
    <dgm:pt modelId="{16C81770-38A8-47E1-B24F-F96008D3BA5D}" type="pres">
      <dgm:prSet presAssocID="{379840F3-5F03-49B0-9405-1821C44BAFA2}" presName="image2" presStyleCnt="0"/>
      <dgm:spPr/>
    </dgm:pt>
    <dgm:pt modelId="{807F748F-7B18-48AD-A434-C8B07F27CEE1}" type="pres">
      <dgm:prSet presAssocID="{379840F3-5F03-49B0-9405-1821C44BAFA2}" presName="imageRepeatNode" presStyleLbl="alignAcc1" presStyleIdx="1" presStyleCnt="3" custLinFactNeighborX="6448" custLinFactNeighborY="-17426"/>
      <dgm:spPr/>
      <dgm:t>
        <a:bodyPr/>
        <a:lstStyle/>
        <a:p>
          <a:endParaRPr lang="en-US"/>
        </a:p>
      </dgm:t>
    </dgm:pt>
    <dgm:pt modelId="{2F856F34-BA2A-4F6C-B176-6BE4C11E3775}" type="pres">
      <dgm:prSet presAssocID="{379840F3-5F03-49B0-9405-1821C44BAFA2}" presName="imageaccent2" presStyleCnt="0"/>
      <dgm:spPr/>
    </dgm:pt>
    <dgm:pt modelId="{DADF49E9-3B9B-4BD8-9328-37A63A3426F3}" type="pres">
      <dgm:prSet presAssocID="{379840F3-5F03-49B0-9405-1821C44BAFA2}" presName="accentRepeatNode" presStyleLbl="solidAlignAcc1" presStyleIdx="3" presStyleCnt="6" custLinFactY="-48885" custLinFactNeighborX="55072" custLinFactNeighborY="-100000"/>
      <dgm:spPr/>
    </dgm:pt>
    <dgm:pt modelId="{7C561DD4-1BA7-4735-8CA6-0C0B5625D651}" type="pres">
      <dgm:prSet presAssocID="{73E78AB9-7BAD-4A8B-AB3F-561BF8E9CEC8}" presName="text3" presStyleCnt="0"/>
      <dgm:spPr/>
    </dgm:pt>
    <dgm:pt modelId="{80D78745-19FC-44B2-95DB-D6AEA146EB2A}" type="pres">
      <dgm:prSet presAssocID="{73E78AB9-7BAD-4A8B-AB3F-561BF8E9CEC8}" presName="textRepeatNode" presStyleLbl="alignNode1" presStyleIdx="2" presStyleCnt="3" custLinFactNeighborX="6448" custLinFactNeighborY="-17426">
        <dgm:presLayoutVars>
          <dgm:chMax val="0"/>
          <dgm:chPref val="0"/>
          <dgm:bulletEnabled val="1"/>
        </dgm:presLayoutVars>
      </dgm:prSet>
      <dgm:spPr/>
      <dgm:t>
        <a:bodyPr/>
        <a:lstStyle/>
        <a:p>
          <a:endParaRPr lang="en-US"/>
        </a:p>
      </dgm:t>
    </dgm:pt>
    <dgm:pt modelId="{9DF48309-03AB-4C88-BC85-ECD48EB6BCAD}" type="pres">
      <dgm:prSet presAssocID="{73E78AB9-7BAD-4A8B-AB3F-561BF8E9CEC8}" presName="textaccent3" presStyleCnt="0"/>
      <dgm:spPr/>
    </dgm:pt>
    <dgm:pt modelId="{B7EECD8A-42F0-4070-B502-E672797DB716}" type="pres">
      <dgm:prSet presAssocID="{73E78AB9-7BAD-4A8B-AB3F-561BF8E9CEC8}" presName="accentRepeatNode" presStyleLbl="solidAlignAcc1" presStyleIdx="4" presStyleCnt="6" custLinFactY="-48885" custLinFactNeighborX="55072" custLinFactNeighborY="-100000"/>
      <dgm:spPr/>
    </dgm:pt>
    <dgm:pt modelId="{5146695B-30DF-457F-A1D4-AFBC17DEF131}" type="pres">
      <dgm:prSet presAssocID="{EFE39DC7-1B32-40CA-A647-7122042B400C}" presName="image3" presStyleCnt="0"/>
      <dgm:spPr/>
    </dgm:pt>
    <dgm:pt modelId="{8702A410-3E1B-4F52-9DD9-74F34D20BCA3}" type="pres">
      <dgm:prSet presAssocID="{EFE39DC7-1B32-40CA-A647-7122042B400C}" presName="imageRepeatNode" presStyleLbl="alignAcc1" presStyleIdx="2" presStyleCnt="3" custLinFactNeighborX="6448" custLinFactNeighborY="-17426"/>
      <dgm:spPr/>
      <dgm:t>
        <a:bodyPr/>
        <a:lstStyle/>
        <a:p>
          <a:endParaRPr lang="en-US"/>
        </a:p>
      </dgm:t>
    </dgm:pt>
    <dgm:pt modelId="{88BCCED6-E132-4527-9C88-B56586F7F32A}" type="pres">
      <dgm:prSet presAssocID="{EFE39DC7-1B32-40CA-A647-7122042B400C}" presName="imageaccent3" presStyleCnt="0"/>
      <dgm:spPr/>
    </dgm:pt>
    <dgm:pt modelId="{434C2714-B7ED-4ABB-B232-0FB7A70CE743}" type="pres">
      <dgm:prSet presAssocID="{EFE39DC7-1B32-40CA-A647-7122042B400C}" presName="accentRepeatNode" presStyleLbl="solidAlignAcc1" presStyleIdx="5" presStyleCnt="6" custLinFactY="-48885" custLinFactNeighborX="55072" custLinFactNeighborY="-100000"/>
      <dgm:spPr/>
    </dgm:pt>
  </dgm:ptLst>
  <dgm:cxnLst>
    <dgm:cxn modelId="{D0DDDC1C-AA97-4792-862C-EE0056E6A2FD}" type="presOf" srcId="{4AA11010-7D53-40CD-B90B-EA230BB6B90E}" destId="{BE643B96-68B3-45EF-A6B0-854C6BA32556}" srcOrd="0" destOrd="0" presId="urn:microsoft.com/office/officeart/2008/layout/HexagonCluster"/>
    <dgm:cxn modelId="{18B2C1E2-E816-4068-9CA3-125CEFBEB987}" type="presOf" srcId="{4004F084-AAC7-4D33-AAC9-DACCA4CBC58A}" destId="{BD8E9526-E6DE-4DDB-B9A1-0AD0557A6D07}" srcOrd="0" destOrd="0" presId="urn:microsoft.com/office/officeart/2008/layout/HexagonCluster"/>
    <dgm:cxn modelId="{C4CF1FAF-84A9-4901-AE86-7BC5EA80432D}" type="presOf" srcId="{73E78AB9-7BAD-4A8B-AB3F-561BF8E9CEC8}" destId="{80D78745-19FC-44B2-95DB-D6AEA146EB2A}" srcOrd="0" destOrd="0" presId="urn:microsoft.com/office/officeart/2008/layout/HexagonCluster"/>
    <dgm:cxn modelId="{103305FF-03A2-472E-BD9D-511AB5D12ABD}" srcId="{4AA11010-7D53-40CD-B90B-EA230BB6B90E}" destId="{4004F084-AAC7-4D33-AAC9-DACCA4CBC58A}" srcOrd="0" destOrd="0" parTransId="{C0AAFBBF-C4B3-404C-80BE-BADF0E8537A4}" sibTransId="{CB93DA68-0408-405E-8F0D-CE6FA93B02B6}"/>
    <dgm:cxn modelId="{F27A665F-1CF6-4774-B51C-645862F1D556}" type="presOf" srcId="{EFE39DC7-1B32-40CA-A647-7122042B400C}" destId="{8702A410-3E1B-4F52-9DD9-74F34D20BCA3}" srcOrd="0" destOrd="0" presId="urn:microsoft.com/office/officeart/2008/layout/HexagonCluster"/>
    <dgm:cxn modelId="{C751140E-BE44-4AE5-BB79-485F905F83C9}" type="presOf" srcId="{379840F3-5F03-49B0-9405-1821C44BAFA2}" destId="{807F748F-7B18-48AD-A434-C8B07F27CEE1}" srcOrd="0" destOrd="0" presId="urn:microsoft.com/office/officeart/2008/layout/HexagonCluster"/>
    <dgm:cxn modelId="{4DD59FA4-F09E-4BD5-9476-B6E400DB8BBA}" srcId="{4AA11010-7D53-40CD-B90B-EA230BB6B90E}" destId="{81AB66E9-222E-4A7E-A4BA-E78BC2877C78}" srcOrd="1" destOrd="0" parTransId="{5658435C-B20A-4B13-8DB8-104C446D0AA8}" sibTransId="{379840F3-5F03-49B0-9405-1821C44BAFA2}"/>
    <dgm:cxn modelId="{56CE404A-30B4-45D7-9424-841243BEEE42}" type="presOf" srcId="{CB93DA68-0408-405E-8F0D-CE6FA93B02B6}" destId="{B84E7286-AC69-4FDC-9699-ED8B12508F87}" srcOrd="0" destOrd="0" presId="urn:microsoft.com/office/officeart/2008/layout/HexagonCluster"/>
    <dgm:cxn modelId="{C27577CA-5FED-4AFA-B67C-A15F4BF2968F}" srcId="{4AA11010-7D53-40CD-B90B-EA230BB6B90E}" destId="{73E78AB9-7BAD-4A8B-AB3F-561BF8E9CEC8}" srcOrd="2" destOrd="0" parTransId="{1C153573-F243-45FD-9DCE-A88F9EAD2D85}" sibTransId="{EFE39DC7-1B32-40CA-A647-7122042B400C}"/>
    <dgm:cxn modelId="{98A08190-7BCA-4639-BD22-FD9295EFEB8E}" type="presOf" srcId="{81AB66E9-222E-4A7E-A4BA-E78BC2877C78}" destId="{19DED340-CEAF-4850-88A4-045C4D599833}" srcOrd="0" destOrd="0" presId="urn:microsoft.com/office/officeart/2008/layout/HexagonCluster"/>
    <dgm:cxn modelId="{A19C0D25-3056-4204-ADA0-6A779AAEC689}" type="presParOf" srcId="{BE643B96-68B3-45EF-A6B0-854C6BA32556}" destId="{AA863953-1100-4F55-8F89-708FEDA750E7}" srcOrd="0" destOrd="0" presId="urn:microsoft.com/office/officeart/2008/layout/HexagonCluster"/>
    <dgm:cxn modelId="{3ADB1237-4254-419B-A601-A44D8DB75D1C}" type="presParOf" srcId="{AA863953-1100-4F55-8F89-708FEDA750E7}" destId="{BD8E9526-E6DE-4DDB-B9A1-0AD0557A6D07}" srcOrd="0" destOrd="0" presId="urn:microsoft.com/office/officeart/2008/layout/HexagonCluster"/>
    <dgm:cxn modelId="{DDCD6E51-9144-4AF9-A3E1-616F048045E9}" type="presParOf" srcId="{BE643B96-68B3-45EF-A6B0-854C6BA32556}" destId="{0AF524DF-E236-4201-BE1B-4C5547353ECA}" srcOrd="1" destOrd="0" presId="urn:microsoft.com/office/officeart/2008/layout/HexagonCluster"/>
    <dgm:cxn modelId="{C0E235D4-70D7-4776-A24D-DEE582EF97FD}" type="presParOf" srcId="{0AF524DF-E236-4201-BE1B-4C5547353ECA}" destId="{6E61C797-48BF-4DE6-8A60-92A2D4C4FB13}" srcOrd="0" destOrd="0" presId="urn:microsoft.com/office/officeart/2008/layout/HexagonCluster"/>
    <dgm:cxn modelId="{0448BBAA-E42A-4C87-B00D-19005E72E954}" type="presParOf" srcId="{BE643B96-68B3-45EF-A6B0-854C6BA32556}" destId="{5550ABA6-CA51-4FE1-A0E9-807878D35631}" srcOrd="2" destOrd="0" presId="urn:microsoft.com/office/officeart/2008/layout/HexagonCluster"/>
    <dgm:cxn modelId="{0643D277-75F9-401B-96A2-93C2029C7A71}" type="presParOf" srcId="{5550ABA6-CA51-4FE1-A0E9-807878D35631}" destId="{B84E7286-AC69-4FDC-9699-ED8B12508F87}" srcOrd="0" destOrd="0" presId="urn:microsoft.com/office/officeart/2008/layout/HexagonCluster"/>
    <dgm:cxn modelId="{842B337E-7DA7-47B3-A9E9-27C660574882}" type="presParOf" srcId="{BE643B96-68B3-45EF-A6B0-854C6BA32556}" destId="{7EFB0859-153C-405D-B83B-CD6645700763}" srcOrd="3" destOrd="0" presId="urn:microsoft.com/office/officeart/2008/layout/HexagonCluster"/>
    <dgm:cxn modelId="{CDC151E4-BE2B-457F-A1DD-E7EEDE61431A}" type="presParOf" srcId="{7EFB0859-153C-405D-B83B-CD6645700763}" destId="{BA2E1940-040B-43BC-8945-C6BBA50AA5C8}" srcOrd="0" destOrd="0" presId="urn:microsoft.com/office/officeart/2008/layout/HexagonCluster"/>
    <dgm:cxn modelId="{1183F7A9-C815-46B3-9A1C-7B0565459BD6}" type="presParOf" srcId="{BE643B96-68B3-45EF-A6B0-854C6BA32556}" destId="{38C8F47F-82F8-47FD-B626-D7E663DCB1BC}" srcOrd="4" destOrd="0" presId="urn:microsoft.com/office/officeart/2008/layout/HexagonCluster"/>
    <dgm:cxn modelId="{AE312389-7D3F-4F86-AAFE-41CEB3DC5AB0}" type="presParOf" srcId="{38C8F47F-82F8-47FD-B626-D7E663DCB1BC}" destId="{19DED340-CEAF-4850-88A4-045C4D599833}" srcOrd="0" destOrd="0" presId="urn:microsoft.com/office/officeart/2008/layout/HexagonCluster"/>
    <dgm:cxn modelId="{BB3FEBA9-AF8F-43F9-8AD6-0471D986A75B}" type="presParOf" srcId="{BE643B96-68B3-45EF-A6B0-854C6BA32556}" destId="{ABC7A0E9-58A2-4D66-92B3-B7B6E868E9DD}" srcOrd="5" destOrd="0" presId="urn:microsoft.com/office/officeart/2008/layout/HexagonCluster"/>
    <dgm:cxn modelId="{44381CCE-964E-486B-995C-5BB50B489DC5}" type="presParOf" srcId="{ABC7A0E9-58A2-4D66-92B3-B7B6E868E9DD}" destId="{5E181852-BC73-4D31-A11F-E94366677BE2}" srcOrd="0" destOrd="0" presId="urn:microsoft.com/office/officeart/2008/layout/HexagonCluster"/>
    <dgm:cxn modelId="{5AA2066F-D96C-4C86-BFB5-94113A6F5D4A}" type="presParOf" srcId="{BE643B96-68B3-45EF-A6B0-854C6BA32556}" destId="{16C81770-38A8-47E1-B24F-F96008D3BA5D}" srcOrd="6" destOrd="0" presId="urn:microsoft.com/office/officeart/2008/layout/HexagonCluster"/>
    <dgm:cxn modelId="{E30BA3C7-3B7D-44E9-9160-1EC99E66E8E6}" type="presParOf" srcId="{16C81770-38A8-47E1-B24F-F96008D3BA5D}" destId="{807F748F-7B18-48AD-A434-C8B07F27CEE1}" srcOrd="0" destOrd="0" presId="urn:microsoft.com/office/officeart/2008/layout/HexagonCluster"/>
    <dgm:cxn modelId="{E826FA8C-984A-4B6F-A937-040D29DD926F}" type="presParOf" srcId="{BE643B96-68B3-45EF-A6B0-854C6BA32556}" destId="{2F856F34-BA2A-4F6C-B176-6BE4C11E3775}" srcOrd="7" destOrd="0" presId="urn:microsoft.com/office/officeart/2008/layout/HexagonCluster"/>
    <dgm:cxn modelId="{149ABCA4-A152-4543-BF1A-104065BB045C}" type="presParOf" srcId="{2F856F34-BA2A-4F6C-B176-6BE4C11E3775}" destId="{DADF49E9-3B9B-4BD8-9328-37A63A3426F3}" srcOrd="0" destOrd="0" presId="urn:microsoft.com/office/officeart/2008/layout/HexagonCluster"/>
    <dgm:cxn modelId="{0281BBAE-4A84-48D5-8E20-012C5A958ED7}" type="presParOf" srcId="{BE643B96-68B3-45EF-A6B0-854C6BA32556}" destId="{7C561DD4-1BA7-4735-8CA6-0C0B5625D651}" srcOrd="8" destOrd="0" presId="urn:microsoft.com/office/officeart/2008/layout/HexagonCluster"/>
    <dgm:cxn modelId="{15A0338F-3556-4622-B4E7-00D378CDAC5C}" type="presParOf" srcId="{7C561DD4-1BA7-4735-8CA6-0C0B5625D651}" destId="{80D78745-19FC-44B2-95DB-D6AEA146EB2A}" srcOrd="0" destOrd="0" presId="urn:microsoft.com/office/officeart/2008/layout/HexagonCluster"/>
    <dgm:cxn modelId="{EF450C3F-3FA0-43E4-AFB7-C060326C6285}" type="presParOf" srcId="{BE643B96-68B3-45EF-A6B0-854C6BA32556}" destId="{9DF48309-03AB-4C88-BC85-ECD48EB6BCAD}" srcOrd="9" destOrd="0" presId="urn:microsoft.com/office/officeart/2008/layout/HexagonCluster"/>
    <dgm:cxn modelId="{351AD31B-FCAE-4520-A531-E9F155714C62}" type="presParOf" srcId="{9DF48309-03AB-4C88-BC85-ECD48EB6BCAD}" destId="{B7EECD8A-42F0-4070-B502-E672797DB716}" srcOrd="0" destOrd="0" presId="urn:microsoft.com/office/officeart/2008/layout/HexagonCluster"/>
    <dgm:cxn modelId="{A197B323-6386-4AED-9B1A-7A3765A713B0}" type="presParOf" srcId="{BE643B96-68B3-45EF-A6B0-854C6BA32556}" destId="{5146695B-30DF-457F-A1D4-AFBC17DEF131}" srcOrd="10" destOrd="0" presId="urn:microsoft.com/office/officeart/2008/layout/HexagonCluster"/>
    <dgm:cxn modelId="{624A1B4E-E6D2-4D13-AD93-6C418A6DCCF2}" type="presParOf" srcId="{5146695B-30DF-457F-A1D4-AFBC17DEF131}" destId="{8702A410-3E1B-4F52-9DD9-74F34D20BCA3}" srcOrd="0" destOrd="0" presId="urn:microsoft.com/office/officeart/2008/layout/HexagonCluster"/>
    <dgm:cxn modelId="{4C1BADF8-6E73-4B6A-969F-9D2A7B4FACB2}" type="presParOf" srcId="{BE643B96-68B3-45EF-A6B0-854C6BA32556}" destId="{88BCCED6-E132-4527-9C88-B56586F7F32A}" srcOrd="11" destOrd="0" presId="urn:microsoft.com/office/officeart/2008/layout/HexagonCluster"/>
    <dgm:cxn modelId="{0FCF3D2C-A8F5-406E-9AEA-0CCDC955EE80}" type="presParOf" srcId="{88BCCED6-E132-4527-9C88-B56586F7F32A}" destId="{434C2714-B7ED-4ABB-B232-0FB7A70CE743}"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A11010-7D53-40CD-B90B-EA230BB6B90E}" type="doc">
      <dgm:prSet loTypeId="urn:microsoft.com/office/officeart/2008/layout/HexagonCluster" loCatId="picture" qsTypeId="urn:microsoft.com/office/officeart/2005/8/quickstyle/3d6" qsCatId="3D" csTypeId="urn:microsoft.com/office/officeart/2005/8/colors/accent1_2" csCatId="accent1" phldr="1"/>
      <dgm:spPr/>
      <dgm:t>
        <a:bodyPr/>
        <a:lstStyle/>
        <a:p>
          <a:endParaRPr lang="en-US"/>
        </a:p>
      </dgm:t>
    </dgm:pt>
    <dgm:pt modelId="{81AB66E9-222E-4A7E-A4BA-E78BC2877C78}">
      <dgm:prSet phldrT="[Text]" custT="1"/>
      <dgm:spPr/>
      <dgm:t>
        <a:bodyPr/>
        <a:lstStyle/>
        <a:p>
          <a:r>
            <a:rPr lang="en-US" sz="1200" dirty="0" smtClean="0"/>
            <a:t>Clinical</a:t>
          </a:r>
          <a:endParaRPr lang="en-US" sz="1200" dirty="0"/>
        </a:p>
      </dgm:t>
    </dgm:pt>
    <dgm:pt modelId="{5658435C-B20A-4B13-8DB8-104C446D0AA8}" type="parTrans" cxnId="{4DD59FA4-F09E-4BD5-9476-B6E400DB8BBA}">
      <dgm:prSet/>
      <dgm:spPr/>
      <dgm:t>
        <a:bodyPr/>
        <a:lstStyle/>
        <a:p>
          <a:endParaRPr lang="en-US"/>
        </a:p>
      </dgm:t>
    </dgm:pt>
    <dgm:pt modelId="{379840F3-5F03-49B0-9405-1821C44BAFA2}" type="sibTrans" cxnId="{4DD59FA4-F09E-4BD5-9476-B6E400DB8B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73E78AB9-7BAD-4A8B-AB3F-561BF8E9CEC8}">
      <dgm:prSet phldrT="[Text]" custT="1"/>
      <dgm:spPr/>
      <dgm:t>
        <a:bodyPr/>
        <a:lstStyle/>
        <a:p>
          <a:r>
            <a:rPr lang="en-US" sz="1200" smtClean="0"/>
            <a:t>Gov</a:t>
          </a:r>
          <a:endParaRPr lang="en-US" sz="1200" dirty="0"/>
        </a:p>
      </dgm:t>
    </dgm:pt>
    <dgm:pt modelId="{1C153573-F243-45FD-9DCE-A88F9EAD2D85}" type="parTrans" cxnId="{C27577CA-5FED-4AFA-B67C-A15F4BF2968F}">
      <dgm:prSet/>
      <dgm:spPr/>
      <dgm:t>
        <a:bodyPr/>
        <a:lstStyle/>
        <a:p>
          <a:endParaRPr lang="en-US"/>
        </a:p>
      </dgm:t>
    </dgm:pt>
    <dgm:pt modelId="{EFE39DC7-1B32-40CA-A647-7122042B400C}" type="sibTrans" cxnId="{C27577CA-5FED-4AFA-B67C-A15F4BF2968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4004F084-AAC7-4D33-AAC9-DACCA4CBC58A}">
      <dgm:prSet phldrT="[Text]" custT="1"/>
      <dgm:spPr/>
      <dgm:t>
        <a:bodyPr/>
        <a:lstStyle/>
        <a:p>
          <a:r>
            <a:rPr lang="en-US" sz="1200" dirty="0" smtClean="0"/>
            <a:t>Info Tech</a:t>
          </a:r>
          <a:endParaRPr lang="en-US" sz="1200" dirty="0"/>
        </a:p>
      </dgm:t>
    </dgm:pt>
    <dgm:pt modelId="{C0AAFBBF-C4B3-404C-80BE-BADF0E8537A4}" type="parTrans" cxnId="{103305FF-03A2-472E-BD9D-511AB5D12ABD}">
      <dgm:prSet/>
      <dgm:spPr/>
      <dgm:t>
        <a:bodyPr/>
        <a:lstStyle/>
        <a:p>
          <a:endParaRPr lang="en-US"/>
        </a:p>
      </dgm:t>
    </dgm:pt>
    <dgm:pt modelId="{CB93DA68-0408-405E-8F0D-CE6FA93B02B6}" type="sibTrans" cxnId="{103305FF-03A2-472E-BD9D-511AB5D12AB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BE643B96-68B3-45EF-A6B0-854C6BA32556}" type="pres">
      <dgm:prSet presAssocID="{4AA11010-7D53-40CD-B90B-EA230BB6B90E}" presName="Name0" presStyleCnt="0">
        <dgm:presLayoutVars>
          <dgm:chMax val="21"/>
          <dgm:chPref val="21"/>
        </dgm:presLayoutVars>
      </dgm:prSet>
      <dgm:spPr/>
      <dgm:t>
        <a:bodyPr/>
        <a:lstStyle/>
        <a:p>
          <a:endParaRPr lang="en-US"/>
        </a:p>
      </dgm:t>
    </dgm:pt>
    <dgm:pt modelId="{AA863953-1100-4F55-8F89-708FEDA750E7}" type="pres">
      <dgm:prSet presAssocID="{4004F084-AAC7-4D33-AAC9-DACCA4CBC58A}" presName="text1" presStyleCnt="0"/>
      <dgm:spPr/>
    </dgm:pt>
    <dgm:pt modelId="{BD8E9526-E6DE-4DDB-B9A1-0AD0557A6D07}" type="pres">
      <dgm:prSet presAssocID="{4004F084-AAC7-4D33-AAC9-DACCA4CBC58A}" presName="textRepeatNode" presStyleLbl="alignNode1" presStyleIdx="0" presStyleCnt="3" custLinFactNeighborX="6448" custLinFactNeighborY="-17426">
        <dgm:presLayoutVars>
          <dgm:chMax val="0"/>
          <dgm:chPref val="0"/>
          <dgm:bulletEnabled val="1"/>
        </dgm:presLayoutVars>
      </dgm:prSet>
      <dgm:spPr/>
      <dgm:t>
        <a:bodyPr/>
        <a:lstStyle/>
        <a:p>
          <a:endParaRPr lang="en-US"/>
        </a:p>
      </dgm:t>
    </dgm:pt>
    <dgm:pt modelId="{0AF524DF-E236-4201-BE1B-4C5547353ECA}" type="pres">
      <dgm:prSet presAssocID="{4004F084-AAC7-4D33-AAC9-DACCA4CBC58A}" presName="textaccent1" presStyleCnt="0"/>
      <dgm:spPr/>
    </dgm:pt>
    <dgm:pt modelId="{6E61C797-48BF-4DE6-8A60-92A2D4C4FB13}" type="pres">
      <dgm:prSet presAssocID="{4004F084-AAC7-4D33-AAC9-DACCA4CBC58A}" presName="accentRepeatNode" presStyleLbl="solidAlignAcc1" presStyleIdx="0" presStyleCnt="6" custLinFactY="-48885" custLinFactNeighborX="55072" custLinFactNeighborY="-100000"/>
      <dgm:spPr/>
    </dgm:pt>
    <dgm:pt modelId="{5550ABA6-CA51-4FE1-A0E9-807878D35631}" type="pres">
      <dgm:prSet presAssocID="{CB93DA68-0408-405E-8F0D-CE6FA93B02B6}" presName="image1" presStyleCnt="0"/>
      <dgm:spPr/>
    </dgm:pt>
    <dgm:pt modelId="{B84E7286-AC69-4FDC-9699-ED8B12508F87}" type="pres">
      <dgm:prSet presAssocID="{CB93DA68-0408-405E-8F0D-CE6FA93B02B6}" presName="imageRepeatNode" presStyleLbl="alignAcc1" presStyleIdx="0" presStyleCnt="3" custLinFactNeighborX="6448" custLinFactNeighborY="-17426"/>
      <dgm:spPr/>
      <dgm:t>
        <a:bodyPr/>
        <a:lstStyle/>
        <a:p>
          <a:endParaRPr lang="en-US"/>
        </a:p>
      </dgm:t>
    </dgm:pt>
    <dgm:pt modelId="{7EFB0859-153C-405D-B83B-CD6645700763}" type="pres">
      <dgm:prSet presAssocID="{CB93DA68-0408-405E-8F0D-CE6FA93B02B6}" presName="imageaccent1" presStyleCnt="0"/>
      <dgm:spPr/>
    </dgm:pt>
    <dgm:pt modelId="{BA2E1940-040B-43BC-8945-C6BBA50AA5C8}" type="pres">
      <dgm:prSet presAssocID="{CB93DA68-0408-405E-8F0D-CE6FA93B02B6}" presName="accentRepeatNode" presStyleLbl="solidAlignAcc1" presStyleIdx="1" presStyleCnt="6" custLinFactY="-48885" custLinFactNeighborX="55072" custLinFactNeighborY="-100000"/>
      <dgm:spPr/>
    </dgm:pt>
    <dgm:pt modelId="{38C8F47F-82F8-47FD-B626-D7E663DCB1BC}" type="pres">
      <dgm:prSet presAssocID="{81AB66E9-222E-4A7E-A4BA-E78BC2877C78}" presName="text2" presStyleCnt="0"/>
      <dgm:spPr/>
    </dgm:pt>
    <dgm:pt modelId="{19DED340-CEAF-4850-88A4-045C4D599833}" type="pres">
      <dgm:prSet presAssocID="{81AB66E9-222E-4A7E-A4BA-E78BC2877C78}" presName="textRepeatNode" presStyleLbl="alignNode1" presStyleIdx="1" presStyleCnt="3" custLinFactNeighborX="6448" custLinFactNeighborY="-17426">
        <dgm:presLayoutVars>
          <dgm:chMax val="0"/>
          <dgm:chPref val="0"/>
          <dgm:bulletEnabled val="1"/>
        </dgm:presLayoutVars>
      </dgm:prSet>
      <dgm:spPr/>
      <dgm:t>
        <a:bodyPr/>
        <a:lstStyle/>
        <a:p>
          <a:endParaRPr lang="en-US"/>
        </a:p>
      </dgm:t>
    </dgm:pt>
    <dgm:pt modelId="{ABC7A0E9-58A2-4D66-92B3-B7B6E868E9DD}" type="pres">
      <dgm:prSet presAssocID="{81AB66E9-222E-4A7E-A4BA-E78BC2877C78}" presName="textaccent2" presStyleCnt="0"/>
      <dgm:spPr/>
    </dgm:pt>
    <dgm:pt modelId="{5E181852-BC73-4D31-A11F-E94366677BE2}" type="pres">
      <dgm:prSet presAssocID="{81AB66E9-222E-4A7E-A4BA-E78BC2877C78}" presName="accentRepeatNode" presStyleLbl="solidAlignAcc1" presStyleIdx="2" presStyleCnt="6" custLinFactY="-48885" custLinFactNeighborX="55072" custLinFactNeighborY="-100000"/>
      <dgm:spPr/>
    </dgm:pt>
    <dgm:pt modelId="{16C81770-38A8-47E1-B24F-F96008D3BA5D}" type="pres">
      <dgm:prSet presAssocID="{379840F3-5F03-49B0-9405-1821C44BAFA2}" presName="image2" presStyleCnt="0"/>
      <dgm:spPr/>
    </dgm:pt>
    <dgm:pt modelId="{807F748F-7B18-48AD-A434-C8B07F27CEE1}" type="pres">
      <dgm:prSet presAssocID="{379840F3-5F03-49B0-9405-1821C44BAFA2}" presName="imageRepeatNode" presStyleLbl="alignAcc1" presStyleIdx="1" presStyleCnt="3" custLinFactNeighborX="6448" custLinFactNeighborY="-17426"/>
      <dgm:spPr/>
      <dgm:t>
        <a:bodyPr/>
        <a:lstStyle/>
        <a:p>
          <a:endParaRPr lang="en-US"/>
        </a:p>
      </dgm:t>
    </dgm:pt>
    <dgm:pt modelId="{2F856F34-BA2A-4F6C-B176-6BE4C11E3775}" type="pres">
      <dgm:prSet presAssocID="{379840F3-5F03-49B0-9405-1821C44BAFA2}" presName="imageaccent2" presStyleCnt="0"/>
      <dgm:spPr/>
    </dgm:pt>
    <dgm:pt modelId="{DADF49E9-3B9B-4BD8-9328-37A63A3426F3}" type="pres">
      <dgm:prSet presAssocID="{379840F3-5F03-49B0-9405-1821C44BAFA2}" presName="accentRepeatNode" presStyleLbl="solidAlignAcc1" presStyleIdx="3" presStyleCnt="6" custLinFactY="-48885" custLinFactNeighborX="55072" custLinFactNeighborY="-100000"/>
      <dgm:spPr/>
    </dgm:pt>
    <dgm:pt modelId="{7C561DD4-1BA7-4735-8CA6-0C0B5625D651}" type="pres">
      <dgm:prSet presAssocID="{73E78AB9-7BAD-4A8B-AB3F-561BF8E9CEC8}" presName="text3" presStyleCnt="0"/>
      <dgm:spPr/>
    </dgm:pt>
    <dgm:pt modelId="{80D78745-19FC-44B2-95DB-D6AEA146EB2A}" type="pres">
      <dgm:prSet presAssocID="{73E78AB9-7BAD-4A8B-AB3F-561BF8E9CEC8}" presName="textRepeatNode" presStyleLbl="alignNode1" presStyleIdx="2" presStyleCnt="3" custLinFactNeighborX="6448" custLinFactNeighborY="-17426">
        <dgm:presLayoutVars>
          <dgm:chMax val="0"/>
          <dgm:chPref val="0"/>
          <dgm:bulletEnabled val="1"/>
        </dgm:presLayoutVars>
      </dgm:prSet>
      <dgm:spPr/>
      <dgm:t>
        <a:bodyPr/>
        <a:lstStyle/>
        <a:p>
          <a:endParaRPr lang="en-US"/>
        </a:p>
      </dgm:t>
    </dgm:pt>
    <dgm:pt modelId="{9DF48309-03AB-4C88-BC85-ECD48EB6BCAD}" type="pres">
      <dgm:prSet presAssocID="{73E78AB9-7BAD-4A8B-AB3F-561BF8E9CEC8}" presName="textaccent3" presStyleCnt="0"/>
      <dgm:spPr/>
    </dgm:pt>
    <dgm:pt modelId="{B7EECD8A-42F0-4070-B502-E672797DB716}" type="pres">
      <dgm:prSet presAssocID="{73E78AB9-7BAD-4A8B-AB3F-561BF8E9CEC8}" presName="accentRepeatNode" presStyleLbl="solidAlignAcc1" presStyleIdx="4" presStyleCnt="6" custLinFactY="-48885" custLinFactNeighborX="55072" custLinFactNeighborY="-100000"/>
      <dgm:spPr/>
    </dgm:pt>
    <dgm:pt modelId="{5146695B-30DF-457F-A1D4-AFBC17DEF131}" type="pres">
      <dgm:prSet presAssocID="{EFE39DC7-1B32-40CA-A647-7122042B400C}" presName="image3" presStyleCnt="0"/>
      <dgm:spPr/>
    </dgm:pt>
    <dgm:pt modelId="{8702A410-3E1B-4F52-9DD9-74F34D20BCA3}" type="pres">
      <dgm:prSet presAssocID="{EFE39DC7-1B32-40CA-A647-7122042B400C}" presName="imageRepeatNode" presStyleLbl="alignAcc1" presStyleIdx="2" presStyleCnt="3" custLinFactNeighborX="6448" custLinFactNeighborY="-17426"/>
      <dgm:spPr/>
      <dgm:t>
        <a:bodyPr/>
        <a:lstStyle/>
        <a:p>
          <a:endParaRPr lang="en-US"/>
        </a:p>
      </dgm:t>
    </dgm:pt>
    <dgm:pt modelId="{88BCCED6-E132-4527-9C88-B56586F7F32A}" type="pres">
      <dgm:prSet presAssocID="{EFE39DC7-1B32-40CA-A647-7122042B400C}" presName="imageaccent3" presStyleCnt="0"/>
      <dgm:spPr/>
    </dgm:pt>
    <dgm:pt modelId="{434C2714-B7ED-4ABB-B232-0FB7A70CE743}" type="pres">
      <dgm:prSet presAssocID="{EFE39DC7-1B32-40CA-A647-7122042B400C}" presName="accentRepeatNode" presStyleLbl="solidAlignAcc1" presStyleIdx="5" presStyleCnt="6" custLinFactY="-48885" custLinFactNeighborX="55072" custLinFactNeighborY="-100000"/>
      <dgm:spPr/>
    </dgm:pt>
  </dgm:ptLst>
  <dgm:cxnLst>
    <dgm:cxn modelId="{C27577CA-5FED-4AFA-B67C-A15F4BF2968F}" srcId="{4AA11010-7D53-40CD-B90B-EA230BB6B90E}" destId="{73E78AB9-7BAD-4A8B-AB3F-561BF8E9CEC8}" srcOrd="2" destOrd="0" parTransId="{1C153573-F243-45FD-9DCE-A88F9EAD2D85}" sibTransId="{EFE39DC7-1B32-40CA-A647-7122042B400C}"/>
    <dgm:cxn modelId="{C7D39511-C01F-4849-94D9-F53FE295FF85}" type="presOf" srcId="{379840F3-5F03-49B0-9405-1821C44BAFA2}" destId="{807F748F-7B18-48AD-A434-C8B07F27CEE1}" srcOrd="0" destOrd="0" presId="urn:microsoft.com/office/officeart/2008/layout/HexagonCluster"/>
    <dgm:cxn modelId="{7FD45EAD-20DC-49DB-9CF9-8FFA85442E36}" type="presOf" srcId="{81AB66E9-222E-4A7E-A4BA-E78BC2877C78}" destId="{19DED340-CEAF-4850-88A4-045C4D599833}" srcOrd="0" destOrd="0" presId="urn:microsoft.com/office/officeart/2008/layout/HexagonCluster"/>
    <dgm:cxn modelId="{7243466B-D7F2-400D-925A-62B0ED93C915}" type="presOf" srcId="{73E78AB9-7BAD-4A8B-AB3F-561BF8E9CEC8}" destId="{80D78745-19FC-44B2-95DB-D6AEA146EB2A}" srcOrd="0" destOrd="0" presId="urn:microsoft.com/office/officeart/2008/layout/HexagonCluster"/>
    <dgm:cxn modelId="{773E1F61-ADF4-484E-AEE8-85F1CA9F14E1}" type="presOf" srcId="{4004F084-AAC7-4D33-AAC9-DACCA4CBC58A}" destId="{BD8E9526-E6DE-4DDB-B9A1-0AD0557A6D07}" srcOrd="0" destOrd="0" presId="urn:microsoft.com/office/officeart/2008/layout/HexagonCluster"/>
    <dgm:cxn modelId="{4DD59FA4-F09E-4BD5-9476-B6E400DB8BBA}" srcId="{4AA11010-7D53-40CD-B90B-EA230BB6B90E}" destId="{81AB66E9-222E-4A7E-A4BA-E78BC2877C78}" srcOrd="1" destOrd="0" parTransId="{5658435C-B20A-4B13-8DB8-104C446D0AA8}" sibTransId="{379840F3-5F03-49B0-9405-1821C44BAFA2}"/>
    <dgm:cxn modelId="{40146AE4-B37A-4672-9ED3-159B7B285156}" type="presOf" srcId="{EFE39DC7-1B32-40CA-A647-7122042B400C}" destId="{8702A410-3E1B-4F52-9DD9-74F34D20BCA3}" srcOrd="0" destOrd="0" presId="urn:microsoft.com/office/officeart/2008/layout/HexagonCluster"/>
    <dgm:cxn modelId="{4CA60331-1BEE-4485-9694-6840366B4C1D}" type="presOf" srcId="{CB93DA68-0408-405E-8F0D-CE6FA93B02B6}" destId="{B84E7286-AC69-4FDC-9699-ED8B12508F87}" srcOrd="0" destOrd="0" presId="urn:microsoft.com/office/officeart/2008/layout/HexagonCluster"/>
    <dgm:cxn modelId="{F7BEA87E-38E2-4987-84FB-435FA761D984}" type="presOf" srcId="{4AA11010-7D53-40CD-B90B-EA230BB6B90E}" destId="{BE643B96-68B3-45EF-A6B0-854C6BA32556}" srcOrd="0" destOrd="0" presId="urn:microsoft.com/office/officeart/2008/layout/HexagonCluster"/>
    <dgm:cxn modelId="{103305FF-03A2-472E-BD9D-511AB5D12ABD}" srcId="{4AA11010-7D53-40CD-B90B-EA230BB6B90E}" destId="{4004F084-AAC7-4D33-AAC9-DACCA4CBC58A}" srcOrd="0" destOrd="0" parTransId="{C0AAFBBF-C4B3-404C-80BE-BADF0E8537A4}" sibTransId="{CB93DA68-0408-405E-8F0D-CE6FA93B02B6}"/>
    <dgm:cxn modelId="{C5685C48-12C0-4949-94E9-113C2A592A0C}" type="presParOf" srcId="{BE643B96-68B3-45EF-A6B0-854C6BA32556}" destId="{AA863953-1100-4F55-8F89-708FEDA750E7}" srcOrd="0" destOrd="0" presId="urn:microsoft.com/office/officeart/2008/layout/HexagonCluster"/>
    <dgm:cxn modelId="{D65BB794-4636-403A-9353-4FB82CDF8976}" type="presParOf" srcId="{AA863953-1100-4F55-8F89-708FEDA750E7}" destId="{BD8E9526-E6DE-4DDB-B9A1-0AD0557A6D07}" srcOrd="0" destOrd="0" presId="urn:microsoft.com/office/officeart/2008/layout/HexagonCluster"/>
    <dgm:cxn modelId="{15F75708-5407-4ED1-A94F-99B6504DA11E}" type="presParOf" srcId="{BE643B96-68B3-45EF-A6B0-854C6BA32556}" destId="{0AF524DF-E236-4201-BE1B-4C5547353ECA}" srcOrd="1" destOrd="0" presId="urn:microsoft.com/office/officeart/2008/layout/HexagonCluster"/>
    <dgm:cxn modelId="{6FBB6408-EE0D-44DA-A4A8-FF8B9C2140F4}" type="presParOf" srcId="{0AF524DF-E236-4201-BE1B-4C5547353ECA}" destId="{6E61C797-48BF-4DE6-8A60-92A2D4C4FB13}" srcOrd="0" destOrd="0" presId="urn:microsoft.com/office/officeart/2008/layout/HexagonCluster"/>
    <dgm:cxn modelId="{6D13D7D0-730C-422D-BE56-062B2DAB47D1}" type="presParOf" srcId="{BE643B96-68B3-45EF-A6B0-854C6BA32556}" destId="{5550ABA6-CA51-4FE1-A0E9-807878D35631}" srcOrd="2" destOrd="0" presId="urn:microsoft.com/office/officeart/2008/layout/HexagonCluster"/>
    <dgm:cxn modelId="{35B70BA9-64CB-4C20-8F3E-51322AE829B2}" type="presParOf" srcId="{5550ABA6-CA51-4FE1-A0E9-807878D35631}" destId="{B84E7286-AC69-4FDC-9699-ED8B12508F87}" srcOrd="0" destOrd="0" presId="urn:microsoft.com/office/officeart/2008/layout/HexagonCluster"/>
    <dgm:cxn modelId="{D424E0F2-AF83-47B5-B3FA-BC7E42FF7158}" type="presParOf" srcId="{BE643B96-68B3-45EF-A6B0-854C6BA32556}" destId="{7EFB0859-153C-405D-B83B-CD6645700763}" srcOrd="3" destOrd="0" presId="urn:microsoft.com/office/officeart/2008/layout/HexagonCluster"/>
    <dgm:cxn modelId="{41236DDC-8EA8-42A9-9F23-93A374F2117D}" type="presParOf" srcId="{7EFB0859-153C-405D-B83B-CD6645700763}" destId="{BA2E1940-040B-43BC-8945-C6BBA50AA5C8}" srcOrd="0" destOrd="0" presId="urn:microsoft.com/office/officeart/2008/layout/HexagonCluster"/>
    <dgm:cxn modelId="{DC3E671C-DDFB-4294-AD69-2995587B76D0}" type="presParOf" srcId="{BE643B96-68B3-45EF-A6B0-854C6BA32556}" destId="{38C8F47F-82F8-47FD-B626-D7E663DCB1BC}" srcOrd="4" destOrd="0" presId="urn:microsoft.com/office/officeart/2008/layout/HexagonCluster"/>
    <dgm:cxn modelId="{19944470-5CA9-4AEB-A05C-6AEDF0AA4C83}" type="presParOf" srcId="{38C8F47F-82F8-47FD-B626-D7E663DCB1BC}" destId="{19DED340-CEAF-4850-88A4-045C4D599833}" srcOrd="0" destOrd="0" presId="urn:microsoft.com/office/officeart/2008/layout/HexagonCluster"/>
    <dgm:cxn modelId="{EC055C4E-A08F-4E70-92AE-919503BF0797}" type="presParOf" srcId="{BE643B96-68B3-45EF-A6B0-854C6BA32556}" destId="{ABC7A0E9-58A2-4D66-92B3-B7B6E868E9DD}" srcOrd="5" destOrd="0" presId="urn:microsoft.com/office/officeart/2008/layout/HexagonCluster"/>
    <dgm:cxn modelId="{6F25492E-2EDA-45DC-AC6A-007826666A93}" type="presParOf" srcId="{ABC7A0E9-58A2-4D66-92B3-B7B6E868E9DD}" destId="{5E181852-BC73-4D31-A11F-E94366677BE2}" srcOrd="0" destOrd="0" presId="urn:microsoft.com/office/officeart/2008/layout/HexagonCluster"/>
    <dgm:cxn modelId="{FD7A6609-2FE7-4FFE-9C9C-AF3D95832F82}" type="presParOf" srcId="{BE643B96-68B3-45EF-A6B0-854C6BA32556}" destId="{16C81770-38A8-47E1-B24F-F96008D3BA5D}" srcOrd="6" destOrd="0" presId="urn:microsoft.com/office/officeart/2008/layout/HexagonCluster"/>
    <dgm:cxn modelId="{C29AA5FB-D813-4840-982D-CC692EC7FCA9}" type="presParOf" srcId="{16C81770-38A8-47E1-B24F-F96008D3BA5D}" destId="{807F748F-7B18-48AD-A434-C8B07F27CEE1}" srcOrd="0" destOrd="0" presId="urn:microsoft.com/office/officeart/2008/layout/HexagonCluster"/>
    <dgm:cxn modelId="{D8FE50F5-D09E-4649-9A39-62F0D2889715}" type="presParOf" srcId="{BE643B96-68B3-45EF-A6B0-854C6BA32556}" destId="{2F856F34-BA2A-4F6C-B176-6BE4C11E3775}" srcOrd="7" destOrd="0" presId="urn:microsoft.com/office/officeart/2008/layout/HexagonCluster"/>
    <dgm:cxn modelId="{1F4AC6A2-8246-4DDE-9C98-AB6361E87B0B}" type="presParOf" srcId="{2F856F34-BA2A-4F6C-B176-6BE4C11E3775}" destId="{DADF49E9-3B9B-4BD8-9328-37A63A3426F3}" srcOrd="0" destOrd="0" presId="urn:microsoft.com/office/officeart/2008/layout/HexagonCluster"/>
    <dgm:cxn modelId="{7E1D8BA2-8EC1-4BE1-A3C0-6A1096E5BFAA}" type="presParOf" srcId="{BE643B96-68B3-45EF-A6B0-854C6BA32556}" destId="{7C561DD4-1BA7-4735-8CA6-0C0B5625D651}" srcOrd="8" destOrd="0" presId="urn:microsoft.com/office/officeart/2008/layout/HexagonCluster"/>
    <dgm:cxn modelId="{0DFEAEC2-8C6F-4361-A674-6D7D1F9073F5}" type="presParOf" srcId="{7C561DD4-1BA7-4735-8CA6-0C0B5625D651}" destId="{80D78745-19FC-44B2-95DB-D6AEA146EB2A}" srcOrd="0" destOrd="0" presId="urn:microsoft.com/office/officeart/2008/layout/HexagonCluster"/>
    <dgm:cxn modelId="{0B27843C-F9FE-467C-943A-A31E561CFA7F}" type="presParOf" srcId="{BE643B96-68B3-45EF-A6B0-854C6BA32556}" destId="{9DF48309-03AB-4C88-BC85-ECD48EB6BCAD}" srcOrd="9" destOrd="0" presId="urn:microsoft.com/office/officeart/2008/layout/HexagonCluster"/>
    <dgm:cxn modelId="{5C6AD580-3265-403F-84D5-F76BE1E3701D}" type="presParOf" srcId="{9DF48309-03AB-4C88-BC85-ECD48EB6BCAD}" destId="{B7EECD8A-42F0-4070-B502-E672797DB716}" srcOrd="0" destOrd="0" presId="urn:microsoft.com/office/officeart/2008/layout/HexagonCluster"/>
    <dgm:cxn modelId="{487936DC-688B-4348-9B1C-89A475B30EE3}" type="presParOf" srcId="{BE643B96-68B3-45EF-A6B0-854C6BA32556}" destId="{5146695B-30DF-457F-A1D4-AFBC17DEF131}" srcOrd="10" destOrd="0" presId="urn:microsoft.com/office/officeart/2008/layout/HexagonCluster"/>
    <dgm:cxn modelId="{F2B0D8D0-3011-4B3E-8DC8-18DF4989EC88}" type="presParOf" srcId="{5146695B-30DF-457F-A1D4-AFBC17DEF131}" destId="{8702A410-3E1B-4F52-9DD9-74F34D20BCA3}" srcOrd="0" destOrd="0" presId="urn:microsoft.com/office/officeart/2008/layout/HexagonCluster"/>
    <dgm:cxn modelId="{0B190B10-204A-49BE-92FA-9DF2EEBC03F8}" type="presParOf" srcId="{BE643B96-68B3-45EF-A6B0-854C6BA32556}" destId="{88BCCED6-E132-4527-9C88-B56586F7F32A}" srcOrd="11" destOrd="0" presId="urn:microsoft.com/office/officeart/2008/layout/HexagonCluster"/>
    <dgm:cxn modelId="{A521AB07-85B8-4E79-ADA8-22E61B18C40F}" type="presParOf" srcId="{88BCCED6-E132-4527-9C88-B56586F7F32A}" destId="{434C2714-B7ED-4ABB-B232-0FB7A70CE743}" srcOrd="0" destOrd="0" presId="urn:microsoft.com/office/officeart/2008/layout/Hexagon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A11010-7D53-40CD-B90B-EA230BB6B90E}" type="doc">
      <dgm:prSet loTypeId="urn:microsoft.com/office/officeart/2008/layout/HexagonCluster" loCatId="picture" qsTypeId="urn:microsoft.com/office/officeart/2005/8/quickstyle/3d6" qsCatId="3D" csTypeId="urn:microsoft.com/office/officeart/2005/8/colors/accent1_2" csCatId="accent1" phldr="1"/>
      <dgm:spPr/>
      <dgm:t>
        <a:bodyPr/>
        <a:lstStyle/>
        <a:p>
          <a:endParaRPr lang="en-US"/>
        </a:p>
      </dgm:t>
    </dgm:pt>
    <dgm:pt modelId="{81AB66E9-222E-4A7E-A4BA-E78BC2877C78}">
      <dgm:prSet phldrT="[Text]" custT="1"/>
      <dgm:spPr/>
      <dgm:t>
        <a:bodyPr/>
        <a:lstStyle/>
        <a:p>
          <a:r>
            <a:rPr lang="en-US" sz="1200" dirty="0" smtClean="0"/>
            <a:t>Clinical</a:t>
          </a:r>
          <a:endParaRPr lang="en-US" sz="1200" dirty="0"/>
        </a:p>
      </dgm:t>
    </dgm:pt>
    <dgm:pt modelId="{5658435C-B20A-4B13-8DB8-104C446D0AA8}" type="parTrans" cxnId="{4DD59FA4-F09E-4BD5-9476-B6E400DB8BBA}">
      <dgm:prSet/>
      <dgm:spPr/>
      <dgm:t>
        <a:bodyPr/>
        <a:lstStyle/>
        <a:p>
          <a:endParaRPr lang="en-US"/>
        </a:p>
      </dgm:t>
    </dgm:pt>
    <dgm:pt modelId="{379840F3-5F03-49B0-9405-1821C44BAFA2}" type="sibTrans" cxnId="{4DD59FA4-F09E-4BD5-9476-B6E400DB8B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73E78AB9-7BAD-4A8B-AB3F-561BF8E9CEC8}">
      <dgm:prSet phldrT="[Text]" custT="1"/>
      <dgm:spPr/>
      <dgm:t>
        <a:bodyPr/>
        <a:lstStyle/>
        <a:p>
          <a:r>
            <a:rPr lang="en-US" sz="1200" smtClean="0"/>
            <a:t>Gov</a:t>
          </a:r>
          <a:endParaRPr lang="en-US" sz="1200" dirty="0"/>
        </a:p>
      </dgm:t>
    </dgm:pt>
    <dgm:pt modelId="{1C153573-F243-45FD-9DCE-A88F9EAD2D85}" type="parTrans" cxnId="{C27577CA-5FED-4AFA-B67C-A15F4BF2968F}">
      <dgm:prSet/>
      <dgm:spPr/>
      <dgm:t>
        <a:bodyPr/>
        <a:lstStyle/>
        <a:p>
          <a:endParaRPr lang="en-US"/>
        </a:p>
      </dgm:t>
    </dgm:pt>
    <dgm:pt modelId="{EFE39DC7-1B32-40CA-A647-7122042B400C}" type="sibTrans" cxnId="{C27577CA-5FED-4AFA-B67C-A15F4BF2968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4004F084-AAC7-4D33-AAC9-DACCA4CBC58A}">
      <dgm:prSet phldrT="[Text]" custT="1"/>
      <dgm:spPr/>
      <dgm:t>
        <a:bodyPr/>
        <a:lstStyle/>
        <a:p>
          <a:r>
            <a:rPr lang="en-US" sz="1200" dirty="0" smtClean="0"/>
            <a:t>Info Tech</a:t>
          </a:r>
          <a:endParaRPr lang="en-US" sz="1200" dirty="0"/>
        </a:p>
      </dgm:t>
    </dgm:pt>
    <dgm:pt modelId="{C0AAFBBF-C4B3-404C-80BE-BADF0E8537A4}" type="parTrans" cxnId="{103305FF-03A2-472E-BD9D-511AB5D12ABD}">
      <dgm:prSet/>
      <dgm:spPr/>
      <dgm:t>
        <a:bodyPr/>
        <a:lstStyle/>
        <a:p>
          <a:endParaRPr lang="en-US"/>
        </a:p>
      </dgm:t>
    </dgm:pt>
    <dgm:pt modelId="{CB93DA68-0408-405E-8F0D-CE6FA93B02B6}" type="sibTrans" cxnId="{103305FF-03A2-472E-BD9D-511AB5D12AB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BE643B96-68B3-45EF-A6B0-854C6BA32556}" type="pres">
      <dgm:prSet presAssocID="{4AA11010-7D53-40CD-B90B-EA230BB6B90E}" presName="Name0" presStyleCnt="0">
        <dgm:presLayoutVars>
          <dgm:chMax val="21"/>
          <dgm:chPref val="21"/>
        </dgm:presLayoutVars>
      </dgm:prSet>
      <dgm:spPr/>
      <dgm:t>
        <a:bodyPr/>
        <a:lstStyle/>
        <a:p>
          <a:endParaRPr lang="en-US"/>
        </a:p>
      </dgm:t>
    </dgm:pt>
    <dgm:pt modelId="{AA863953-1100-4F55-8F89-708FEDA750E7}" type="pres">
      <dgm:prSet presAssocID="{4004F084-AAC7-4D33-AAC9-DACCA4CBC58A}" presName="text1" presStyleCnt="0"/>
      <dgm:spPr/>
    </dgm:pt>
    <dgm:pt modelId="{BD8E9526-E6DE-4DDB-B9A1-0AD0557A6D07}" type="pres">
      <dgm:prSet presAssocID="{4004F084-AAC7-4D33-AAC9-DACCA4CBC58A}" presName="textRepeatNode" presStyleLbl="alignNode1" presStyleIdx="0" presStyleCnt="3" custLinFactNeighborX="6448" custLinFactNeighborY="-17426">
        <dgm:presLayoutVars>
          <dgm:chMax val="0"/>
          <dgm:chPref val="0"/>
          <dgm:bulletEnabled val="1"/>
        </dgm:presLayoutVars>
      </dgm:prSet>
      <dgm:spPr/>
      <dgm:t>
        <a:bodyPr/>
        <a:lstStyle/>
        <a:p>
          <a:endParaRPr lang="en-US"/>
        </a:p>
      </dgm:t>
    </dgm:pt>
    <dgm:pt modelId="{0AF524DF-E236-4201-BE1B-4C5547353ECA}" type="pres">
      <dgm:prSet presAssocID="{4004F084-AAC7-4D33-AAC9-DACCA4CBC58A}" presName="textaccent1" presStyleCnt="0"/>
      <dgm:spPr/>
    </dgm:pt>
    <dgm:pt modelId="{6E61C797-48BF-4DE6-8A60-92A2D4C4FB13}" type="pres">
      <dgm:prSet presAssocID="{4004F084-AAC7-4D33-AAC9-DACCA4CBC58A}" presName="accentRepeatNode" presStyleLbl="solidAlignAcc1" presStyleIdx="0" presStyleCnt="6" custLinFactY="-48885" custLinFactNeighborX="55072" custLinFactNeighborY="-100000"/>
      <dgm:spPr/>
    </dgm:pt>
    <dgm:pt modelId="{5550ABA6-CA51-4FE1-A0E9-807878D35631}" type="pres">
      <dgm:prSet presAssocID="{CB93DA68-0408-405E-8F0D-CE6FA93B02B6}" presName="image1" presStyleCnt="0"/>
      <dgm:spPr/>
    </dgm:pt>
    <dgm:pt modelId="{B84E7286-AC69-4FDC-9699-ED8B12508F87}" type="pres">
      <dgm:prSet presAssocID="{CB93DA68-0408-405E-8F0D-CE6FA93B02B6}" presName="imageRepeatNode" presStyleLbl="alignAcc1" presStyleIdx="0" presStyleCnt="3" custLinFactNeighborX="6448" custLinFactNeighborY="-17426"/>
      <dgm:spPr/>
      <dgm:t>
        <a:bodyPr/>
        <a:lstStyle/>
        <a:p>
          <a:endParaRPr lang="en-US"/>
        </a:p>
      </dgm:t>
    </dgm:pt>
    <dgm:pt modelId="{7EFB0859-153C-405D-B83B-CD6645700763}" type="pres">
      <dgm:prSet presAssocID="{CB93DA68-0408-405E-8F0D-CE6FA93B02B6}" presName="imageaccent1" presStyleCnt="0"/>
      <dgm:spPr/>
    </dgm:pt>
    <dgm:pt modelId="{BA2E1940-040B-43BC-8945-C6BBA50AA5C8}" type="pres">
      <dgm:prSet presAssocID="{CB93DA68-0408-405E-8F0D-CE6FA93B02B6}" presName="accentRepeatNode" presStyleLbl="solidAlignAcc1" presStyleIdx="1" presStyleCnt="6" custLinFactY="-48885" custLinFactNeighborX="55072" custLinFactNeighborY="-100000"/>
      <dgm:spPr/>
    </dgm:pt>
    <dgm:pt modelId="{38C8F47F-82F8-47FD-B626-D7E663DCB1BC}" type="pres">
      <dgm:prSet presAssocID="{81AB66E9-222E-4A7E-A4BA-E78BC2877C78}" presName="text2" presStyleCnt="0"/>
      <dgm:spPr/>
    </dgm:pt>
    <dgm:pt modelId="{19DED340-CEAF-4850-88A4-045C4D599833}" type="pres">
      <dgm:prSet presAssocID="{81AB66E9-222E-4A7E-A4BA-E78BC2877C78}" presName="textRepeatNode" presStyleLbl="alignNode1" presStyleIdx="1" presStyleCnt="3" custLinFactNeighborX="6448" custLinFactNeighborY="-17426">
        <dgm:presLayoutVars>
          <dgm:chMax val="0"/>
          <dgm:chPref val="0"/>
          <dgm:bulletEnabled val="1"/>
        </dgm:presLayoutVars>
      </dgm:prSet>
      <dgm:spPr/>
      <dgm:t>
        <a:bodyPr/>
        <a:lstStyle/>
        <a:p>
          <a:endParaRPr lang="en-US"/>
        </a:p>
      </dgm:t>
    </dgm:pt>
    <dgm:pt modelId="{ABC7A0E9-58A2-4D66-92B3-B7B6E868E9DD}" type="pres">
      <dgm:prSet presAssocID="{81AB66E9-222E-4A7E-A4BA-E78BC2877C78}" presName="textaccent2" presStyleCnt="0"/>
      <dgm:spPr/>
    </dgm:pt>
    <dgm:pt modelId="{5E181852-BC73-4D31-A11F-E94366677BE2}" type="pres">
      <dgm:prSet presAssocID="{81AB66E9-222E-4A7E-A4BA-E78BC2877C78}" presName="accentRepeatNode" presStyleLbl="solidAlignAcc1" presStyleIdx="2" presStyleCnt="6" custLinFactY="-48885" custLinFactNeighborX="55072" custLinFactNeighborY="-100000"/>
      <dgm:spPr/>
    </dgm:pt>
    <dgm:pt modelId="{16C81770-38A8-47E1-B24F-F96008D3BA5D}" type="pres">
      <dgm:prSet presAssocID="{379840F3-5F03-49B0-9405-1821C44BAFA2}" presName="image2" presStyleCnt="0"/>
      <dgm:spPr/>
    </dgm:pt>
    <dgm:pt modelId="{807F748F-7B18-48AD-A434-C8B07F27CEE1}" type="pres">
      <dgm:prSet presAssocID="{379840F3-5F03-49B0-9405-1821C44BAFA2}" presName="imageRepeatNode" presStyleLbl="alignAcc1" presStyleIdx="1" presStyleCnt="3" custLinFactNeighborX="6448" custLinFactNeighborY="-17426"/>
      <dgm:spPr/>
      <dgm:t>
        <a:bodyPr/>
        <a:lstStyle/>
        <a:p>
          <a:endParaRPr lang="en-US"/>
        </a:p>
      </dgm:t>
    </dgm:pt>
    <dgm:pt modelId="{2F856F34-BA2A-4F6C-B176-6BE4C11E3775}" type="pres">
      <dgm:prSet presAssocID="{379840F3-5F03-49B0-9405-1821C44BAFA2}" presName="imageaccent2" presStyleCnt="0"/>
      <dgm:spPr/>
    </dgm:pt>
    <dgm:pt modelId="{DADF49E9-3B9B-4BD8-9328-37A63A3426F3}" type="pres">
      <dgm:prSet presAssocID="{379840F3-5F03-49B0-9405-1821C44BAFA2}" presName="accentRepeatNode" presStyleLbl="solidAlignAcc1" presStyleIdx="3" presStyleCnt="6" custLinFactY="-48885" custLinFactNeighborX="55072" custLinFactNeighborY="-100000"/>
      <dgm:spPr/>
    </dgm:pt>
    <dgm:pt modelId="{7C561DD4-1BA7-4735-8CA6-0C0B5625D651}" type="pres">
      <dgm:prSet presAssocID="{73E78AB9-7BAD-4A8B-AB3F-561BF8E9CEC8}" presName="text3" presStyleCnt="0"/>
      <dgm:spPr/>
    </dgm:pt>
    <dgm:pt modelId="{80D78745-19FC-44B2-95DB-D6AEA146EB2A}" type="pres">
      <dgm:prSet presAssocID="{73E78AB9-7BAD-4A8B-AB3F-561BF8E9CEC8}" presName="textRepeatNode" presStyleLbl="alignNode1" presStyleIdx="2" presStyleCnt="3" custLinFactNeighborX="6448" custLinFactNeighborY="-17426">
        <dgm:presLayoutVars>
          <dgm:chMax val="0"/>
          <dgm:chPref val="0"/>
          <dgm:bulletEnabled val="1"/>
        </dgm:presLayoutVars>
      </dgm:prSet>
      <dgm:spPr/>
      <dgm:t>
        <a:bodyPr/>
        <a:lstStyle/>
        <a:p>
          <a:endParaRPr lang="en-US"/>
        </a:p>
      </dgm:t>
    </dgm:pt>
    <dgm:pt modelId="{9DF48309-03AB-4C88-BC85-ECD48EB6BCAD}" type="pres">
      <dgm:prSet presAssocID="{73E78AB9-7BAD-4A8B-AB3F-561BF8E9CEC8}" presName="textaccent3" presStyleCnt="0"/>
      <dgm:spPr/>
    </dgm:pt>
    <dgm:pt modelId="{B7EECD8A-42F0-4070-B502-E672797DB716}" type="pres">
      <dgm:prSet presAssocID="{73E78AB9-7BAD-4A8B-AB3F-561BF8E9CEC8}" presName="accentRepeatNode" presStyleLbl="solidAlignAcc1" presStyleIdx="4" presStyleCnt="6" custLinFactY="-48885" custLinFactNeighborX="55072" custLinFactNeighborY="-100000"/>
      <dgm:spPr/>
    </dgm:pt>
    <dgm:pt modelId="{5146695B-30DF-457F-A1D4-AFBC17DEF131}" type="pres">
      <dgm:prSet presAssocID="{EFE39DC7-1B32-40CA-A647-7122042B400C}" presName="image3" presStyleCnt="0"/>
      <dgm:spPr/>
    </dgm:pt>
    <dgm:pt modelId="{8702A410-3E1B-4F52-9DD9-74F34D20BCA3}" type="pres">
      <dgm:prSet presAssocID="{EFE39DC7-1B32-40CA-A647-7122042B400C}" presName="imageRepeatNode" presStyleLbl="alignAcc1" presStyleIdx="2" presStyleCnt="3" custLinFactNeighborX="6448" custLinFactNeighborY="-17426"/>
      <dgm:spPr/>
      <dgm:t>
        <a:bodyPr/>
        <a:lstStyle/>
        <a:p>
          <a:endParaRPr lang="en-US"/>
        </a:p>
      </dgm:t>
    </dgm:pt>
    <dgm:pt modelId="{88BCCED6-E132-4527-9C88-B56586F7F32A}" type="pres">
      <dgm:prSet presAssocID="{EFE39DC7-1B32-40CA-A647-7122042B400C}" presName="imageaccent3" presStyleCnt="0"/>
      <dgm:spPr/>
    </dgm:pt>
    <dgm:pt modelId="{434C2714-B7ED-4ABB-B232-0FB7A70CE743}" type="pres">
      <dgm:prSet presAssocID="{EFE39DC7-1B32-40CA-A647-7122042B400C}" presName="accentRepeatNode" presStyleLbl="solidAlignAcc1" presStyleIdx="5" presStyleCnt="6" custLinFactY="-48885" custLinFactNeighborX="55072" custLinFactNeighborY="-100000"/>
      <dgm:spPr/>
    </dgm:pt>
  </dgm:ptLst>
  <dgm:cxnLst>
    <dgm:cxn modelId="{82E18034-68E5-42D5-A4D2-C25B75B5DDE8}" type="presOf" srcId="{4AA11010-7D53-40CD-B90B-EA230BB6B90E}" destId="{BE643B96-68B3-45EF-A6B0-854C6BA32556}" srcOrd="0" destOrd="0" presId="urn:microsoft.com/office/officeart/2008/layout/HexagonCluster"/>
    <dgm:cxn modelId="{5E314C45-53CD-4E84-9F13-AD3C0EAD5672}" type="presOf" srcId="{CB93DA68-0408-405E-8F0D-CE6FA93B02B6}" destId="{B84E7286-AC69-4FDC-9699-ED8B12508F87}" srcOrd="0" destOrd="0" presId="urn:microsoft.com/office/officeart/2008/layout/HexagonCluster"/>
    <dgm:cxn modelId="{DE704C9E-E718-493A-AD46-4DE24D5712B2}" type="presOf" srcId="{EFE39DC7-1B32-40CA-A647-7122042B400C}" destId="{8702A410-3E1B-4F52-9DD9-74F34D20BCA3}" srcOrd="0" destOrd="0" presId="urn:microsoft.com/office/officeart/2008/layout/HexagonCluster"/>
    <dgm:cxn modelId="{E5A7E504-D3B4-4E48-84D6-B9B22109F344}" type="presOf" srcId="{379840F3-5F03-49B0-9405-1821C44BAFA2}" destId="{807F748F-7B18-48AD-A434-C8B07F27CEE1}" srcOrd="0" destOrd="0" presId="urn:microsoft.com/office/officeart/2008/layout/HexagonCluster"/>
    <dgm:cxn modelId="{103305FF-03A2-472E-BD9D-511AB5D12ABD}" srcId="{4AA11010-7D53-40CD-B90B-EA230BB6B90E}" destId="{4004F084-AAC7-4D33-AAC9-DACCA4CBC58A}" srcOrd="0" destOrd="0" parTransId="{C0AAFBBF-C4B3-404C-80BE-BADF0E8537A4}" sibTransId="{CB93DA68-0408-405E-8F0D-CE6FA93B02B6}"/>
    <dgm:cxn modelId="{A9447084-190D-44C8-B53B-5D3283BC2585}" type="presOf" srcId="{73E78AB9-7BAD-4A8B-AB3F-561BF8E9CEC8}" destId="{80D78745-19FC-44B2-95DB-D6AEA146EB2A}" srcOrd="0" destOrd="0" presId="urn:microsoft.com/office/officeart/2008/layout/HexagonCluster"/>
    <dgm:cxn modelId="{55F84E09-57F4-487B-914F-9CD88B079E58}" type="presOf" srcId="{4004F084-AAC7-4D33-AAC9-DACCA4CBC58A}" destId="{BD8E9526-E6DE-4DDB-B9A1-0AD0557A6D07}" srcOrd="0" destOrd="0" presId="urn:microsoft.com/office/officeart/2008/layout/HexagonCluster"/>
    <dgm:cxn modelId="{4DD59FA4-F09E-4BD5-9476-B6E400DB8BBA}" srcId="{4AA11010-7D53-40CD-B90B-EA230BB6B90E}" destId="{81AB66E9-222E-4A7E-A4BA-E78BC2877C78}" srcOrd="1" destOrd="0" parTransId="{5658435C-B20A-4B13-8DB8-104C446D0AA8}" sibTransId="{379840F3-5F03-49B0-9405-1821C44BAFA2}"/>
    <dgm:cxn modelId="{2092A7AF-3FCC-4375-9696-7E07DD5AE3F9}" type="presOf" srcId="{81AB66E9-222E-4A7E-A4BA-E78BC2877C78}" destId="{19DED340-CEAF-4850-88A4-045C4D599833}" srcOrd="0" destOrd="0" presId="urn:microsoft.com/office/officeart/2008/layout/HexagonCluster"/>
    <dgm:cxn modelId="{C27577CA-5FED-4AFA-B67C-A15F4BF2968F}" srcId="{4AA11010-7D53-40CD-B90B-EA230BB6B90E}" destId="{73E78AB9-7BAD-4A8B-AB3F-561BF8E9CEC8}" srcOrd="2" destOrd="0" parTransId="{1C153573-F243-45FD-9DCE-A88F9EAD2D85}" sibTransId="{EFE39DC7-1B32-40CA-A647-7122042B400C}"/>
    <dgm:cxn modelId="{83682EAD-5EB6-47DC-A5ED-D6E74F1240D4}" type="presParOf" srcId="{BE643B96-68B3-45EF-A6B0-854C6BA32556}" destId="{AA863953-1100-4F55-8F89-708FEDA750E7}" srcOrd="0" destOrd="0" presId="urn:microsoft.com/office/officeart/2008/layout/HexagonCluster"/>
    <dgm:cxn modelId="{5677D5B3-D66E-4EF0-BD22-CA36652F9EE7}" type="presParOf" srcId="{AA863953-1100-4F55-8F89-708FEDA750E7}" destId="{BD8E9526-E6DE-4DDB-B9A1-0AD0557A6D07}" srcOrd="0" destOrd="0" presId="urn:microsoft.com/office/officeart/2008/layout/HexagonCluster"/>
    <dgm:cxn modelId="{E9E58825-9F84-4428-A367-2C70CFDD2E08}" type="presParOf" srcId="{BE643B96-68B3-45EF-A6B0-854C6BA32556}" destId="{0AF524DF-E236-4201-BE1B-4C5547353ECA}" srcOrd="1" destOrd="0" presId="urn:microsoft.com/office/officeart/2008/layout/HexagonCluster"/>
    <dgm:cxn modelId="{1E0FCBDA-2170-4981-A402-F79E852D5355}" type="presParOf" srcId="{0AF524DF-E236-4201-BE1B-4C5547353ECA}" destId="{6E61C797-48BF-4DE6-8A60-92A2D4C4FB13}" srcOrd="0" destOrd="0" presId="urn:microsoft.com/office/officeart/2008/layout/HexagonCluster"/>
    <dgm:cxn modelId="{3B4EA033-A0E9-46A5-9B75-E8B12DEC3320}" type="presParOf" srcId="{BE643B96-68B3-45EF-A6B0-854C6BA32556}" destId="{5550ABA6-CA51-4FE1-A0E9-807878D35631}" srcOrd="2" destOrd="0" presId="urn:microsoft.com/office/officeart/2008/layout/HexagonCluster"/>
    <dgm:cxn modelId="{62EDFE14-394E-49D1-B636-0E5AF5986D7D}" type="presParOf" srcId="{5550ABA6-CA51-4FE1-A0E9-807878D35631}" destId="{B84E7286-AC69-4FDC-9699-ED8B12508F87}" srcOrd="0" destOrd="0" presId="urn:microsoft.com/office/officeart/2008/layout/HexagonCluster"/>
    <dgm:cxn modelId="{BF2DCC8A-C748-4476-8A18-F64F6248095C}" type="presParOf" srcId="{BE643B96-68B3-45EF-A6B0-854C6BA32556}" destId="{7EFB0859-153C-405D-B83B-CD6645700763}" srcOrd="3" destOrd="0" presId="urn:microsoft.com/office/officeart/2008/layout/HexagonCluster"/>
    <dgm:cxn modelId="{20DC7DEC-EB52-4F50-B2C3-8327F9F1BD0D}" type="presParOf" srcId="{7EFB0859-153C-405D-B83B-CD6645700763}" destId="{BA2E1940-040B-43BC-8945-C6BBA50AA5C8}" srcOrd="0" destOrd="0" presId="urn:microsoft.com/office/officeart/2008/layout/HexagonCluster"/>
    <dgm:cxn modelId="{AA4AF1A6-507A-4FF4-8656-DC4ABA595E0C}" type="presParOf" srcId="{BE643B96-68B3-45EF-A6B0-854C6BA32556}" destId="{38C8F47F-82F8-47FD-B626-D7E663DCB1BC}" srcOrd="4" destOrd="0" presId="urn:microsoft.com/office/officeart/2008/layout/HexagonCluster"/>
    <dgm:cxn modelId="{AE87A05D-22FB-4ACC-AC8E-493FCA030AE7}" type="presParOf" srcId="{38C8F47F-82F8-47FD-B626-D7E663DCB1BC}" destId="{19DED340-CEAF-4850-88A4-045C4D599833}" srcOrd="0" destOrd="0" presId="urn:microsoft.com/office/officeart/2008/layout/HexagonCluster"/>
    <dgm:cxn modelId="{C4126018-AD91-4D85-B552-BECA55CB547A}" type="presParOf" srcId="{BE643B96-68B3-45EF-A6B0-854C6BA32556}" destId="{ABC7A0E9-58A2-4D66-92B3-B7B6E868E9DD}" srcOrd="5" destOrd="0" presId="urn:microsoft.com/office/officeart/2008/layout/HexagonCluster"/>
    <dgm:cxn modelId="{6E186FB2-C1E2-4EA6-8F96-0F47C571D657}" type="presParOf" srcId="{ABC7A0E9-58A2-4D66-92B3-B7B6E868E9DD}" destId="{5E181852-BC73-4D31-A11F-E94366677BE2}" srcOrd="0" destOrd="0" presId="urn:microsoft.com/office/officeart/2008/layout/HexagonCluster"/>
    <dgm:cxn modelId="{A3800B6E-FBB8-4FD3-A36A-D6363CA7E806}" type="presParOf" srcId="{BE643B96-68B3-45EF-A6B0-854C6BA32556}" destId="{16C81770-38A8-47E1-B24F-F96008D3BA5D}" srcOrd="6" destOrd="0" presId="urn:microsoft.com/office/officeart/2008/layout/HexagonCluster"/>
    <dgm:cxn modelId="{E6F75538-EC62-483F-8EF6-DEE1D9AB877C}" type="presParOf" srcId="{16C81770-38A8-47E1-B24F-F96008D3BA5D}" destId="{807F748F-7B18-48AD-A434-C8B07F27CEE1}" srcOrd="0" destOrd="0" presId="urn:microsoft.com/office/officeart/2008/layout/HexagonCluster"/>
    <dgm:cxn modelId="{CF320BC5-04A7-4B16-BF6B-B3CF65828B96}" type="presParOf" srcId="{BE643B96-68B3-45EF-A6B0-854C6BA32556}" destId="{2F856F34-BA2A-4F6C-B176-6BE4C11E3775}" srcOrd="7" destOrd="0" presId="urn:microsoft.com/office/officeart/2008/layout/HexagonCluster"/>
    <dgm:cxn modelId="{F8D867C1-726B-4F6B-B962-723F72FF0D9A}" type="presParOf" srcId="{2F856F34-BA2A-4F6C-B176-6BE4C11E3775}" destId="{DADF49E9-3B9B-4BD8-9328-37A63A3426F3}" srcOrd="0" destOrd="0" presId="urn:microsoft.com/office/officeart/2008/layout/HexagonCluster"/>
    <dgm:cxn modelId="{79AB2D5D-EE14-4EB0-83DB-57C14D01968F}" type="presParOf" srcId="{BE643B96-68B3-45EF-A6B0-854C6BA32556}" destId="{7C561DD4-1BA7-4735-8CA6-0C0B5625D651}" srcOrd="8" destOrd="0" presId="urn:microsoft.com/office/officeart/2008/layout/HexagonCluster"/>
    <dgm:cxn modelId="{4A21C3BC-9BEF-41BE-9C07-6FAEE55F5178}" type="presParOf" srcId="{7C561DD4-1BA7-4735-8CA6-0C0B5625D651}" destId="{80D78745-19FC-44B2-95DB-D6AEA146EB2A}" srcOrd="0" destOrd="0" presId="urn:microsoft.com/office/officeart/2008/layout/HexagonCluster"/>
    <dgm:cxn modelId="{86028417-AA6E-4E9B-A0BB-42509FC2B19A}" type="presParOf" srcId="{BE643B96-68B3-45EF-A6B0-854C6BA32556}" destId="{9DF48309-03AB-4C88-BC85-ECD48EB6BCAD}" srcOrd="9" destOrd="0" presId="urn:microsoft.com/office/officeart/2008/layout/HexagonCluster"/>
    <dgm:cxn modelId="{087E0CE0-A37F-4573-85F6-4BB392E16728}" type="presParOf" srcId="{9DF48309-03AB-4C88-BC85-ECD48EB6BCAD}" destId="{B7EECD8A-42F0-4070-B502-E672797DB716}" srcOrd="0" destOrd="0" presId="urn:microsoft.com/office/officeart/2008/layout/HexagonCluster"/>
    <dgm:cxn modelId="{5FF8CDBA-0B78-442A-A693-EB8569021AA7}" type="presParOf" srcId="{BE643B96-68B3-45EF-A6B0-854C6BA32556}" destId="{5146695B-30DF-457F-A1D4-AFBC17DEF131}" srcOrd="10" destOrd="0" presId="urn:microsoft.com/office/officeart/2008/layout/HexagonCluster"/>
    <dgm:cxn modelId="{B34E85C7-2438-4C20-B35D-F595D234A090}" type="presParOf" srcId="{5146695B-30DF-457F-A1D4-AFBC17DEF131}" destId="{8702A410-3E1B-4F52-9DD9-74F34D20BCA3}" srcOrd="0" destOrd="0" presId="urn:microsoft.com/office/officeart/2008/layout/HexagonCluster"/>
    <dgm:cxn modelId="{A84F297D-E1D4-4500-96D8-23A133355B37}" type="presParOf" srcId="{BE643B96-68B3-45EF-A6B0-854C6BA32556}" destId="{88BCCED6-E132-4527-9C88-B56586F7F32A}" srcOrd="11" destOrd="0" presId="urn:microsoft.com/office/officeart/2008/layout/HexagonCluster"/>
    <dgm:cxn modelId="{47CADC1F-7873-4AA6-AFAB-0940E0CAD443}" type="presParOf" srcId="{88BCCED6-E132-4527-9C88-B56586F7F32A}" destId="{434C2714-B7ED-4ABB-B232-0FB7A70CE74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A11010-7D53-40CD-B90B-EA230BB6B90E}" type="doc">
      <dgm:prSet loTypeId="urn:microsoft.com/office/officeart/2008/layout/HexagonCluster" loCatId="picture" qsTypeId="urn:microsoft.com/office/officeart/2005/8/quickstyle/3d6" qsCatId="3D" csTypeId="urn:microsoft.com/office/officeart/2005/8/colors/accent1_2" csCatId="accent1" phldr="1"/>
      <dgm:spPr/>
      <dgm:t>
        <a:bodyPr/>
        <a:lstStyle/>
        <a:p>
          <a:endParaRPr lang="en-US"/>
        </a:p>
      </dgm:t>
    </dgm:pt>
    <dgm:pt modelId="{81AB66E9-222E-4A7E-A4BA-E78BC2877C78}">
      <dgm:prSet phldrT="[Text]" custT="1"/>
      <dgm:spPr/>
      <dgm:t>
        <a:bodyPr/>
        <a:lstStyle/>
        <a:p>
          <a:r>
            <a:rPr lang="en-US" sz="1200" dirty="0" smtClean="0"/>
            <a:t>Clinical</a:t>
          </a:r>
          <a:endParaRPr lang="en-US" sz="1200" dirty="0"/>
        </a:p>
      </dgm:t>
    </dgm:pt>
    <dgm:pt modelId="{5658435C-B20A-4B13-8DB8-104C446D0AA8}" type="parTrans" cxnId="{4DD59FA4-F09E-4BD5-9476-B6E400DB8BBA}">
      <dgm:prSet/>
      <dgm:spPr/>
      <dgm:t>
        <a:bodyPr/>
        <a:lstStyle/>
        <a:p>
          <a:endParaRPr lang="en-US"/>
        </a:p>
      </dgm:t>
    </dgm:pt>
    <dgm:pt modelId="{379840F3-5F03-49B0-9405-1821C44BAFA2}" type="sibTrans" cxnId="{4DD59FA4-F09E-4BD5-9476-B6E400DB8B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73E78AB9-7BAD-4A8B-AB3F-561BF8E9CEC8}">
      <dgm:prSet phldrT="[Text]" custT="1"/>
      <dgm:spPr/>
      <dgm:t>
        <a:bodyPr/>
        <a:lstStyle/>
        <a:p>
          <a:r>
            <a:rPr lang="en-US" sz="1200" smtClean="0"/>
            <a:t>Gov</a:t>
          </a:r>
          <a:endParaRPr lang="en-US" sz="1200" dirty="0"/>
        </a:p>
      </dgm:t>
    </dgm:pt>
    <dgm:pt modelId="{1C153573-F243-45FD-9DCE-A88F9EAD2D85}" type="parTrans" cxnId="{C27577CA-5FED-4AFA-B67C-A15F4BF2968F}">
      <dgm:prSet/>
      <dgm:spPr/>
      <dgm:t>
        <a:bodyPr/>
        <a:lstStyle/>
        <a:p>
          <a:endParaRPr lang="en-US"/>
        </a:p>
      </dgm:t>
    </dgm:pt>
    <dgm:pt modelId="{EFE39DC7-1B32-40CA-A647-7122042B400C}" type="sibTrans" cxnId="{C27577CA-5FED-4AFA-B67C-A15F4BF2968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4004F084-AAC7-4D33-AAC9-DACCA4CBC58A}">
      <dgm:prSet phldrT="[Text]" custT="1"/>
      <dgm:spPr/>
      <dgm:t>
        <a:bodyPr/>
        <a:lstStyle/>
        <a:p>
          <a:r>
            <a:rPr lang="en-US" sz="1200" dirty="0" smtClean="0"/>
            <a:t>Info Tech</a:t>
          </a:r>
          <a:endParaRPr lang="en-US" sz="1200" dirty="0"/>
        </a:p>
      </dgm:t>
    </dgm:pt>
    <dgm:pt modelId="{C0AAFBBF-C4B3-404C-80BE-BADF0E8537A4}" type="parTrans" cxnId="{103305FF-03A2-472E-BD9D-511AB5D12ABD}">
      <dgm:prSet/>
      <dgm:spPr/>
      <dgm:t>
        <a:bodyPr/>
        <a:lstStyle/>
        <a:p>
          <a:endParaRPr lang="en-US"/>
        </a:p>
      </dgm:t>
    </dgm:pt>
    <dgm:pt modelId="{CB93DA68-0408-405E-8F0D-CE6FA93B02B6}" type="sibTrans" cxnId="{103305FF-03A2-472E-BD9D-511AB5D12AB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BE643B96-68B3-45EF-A6B0-854C6BA32556}" type="pres">
      <dgm:prSet presAssocID="{4AA11010-7D53-40CD-B90B-EA230BB6B90E}" presName="Name0" presStyleCnt="0">
        <dgm:presLayoutVars>
          <dgm:chMax val="21"/>
          <dgm:chPref val="21"/>
        </dgm:presLayoutVars>
      </dgm:prSet>
      <dgm:spPr/>
      <dgm:t>
        <a:bodyPr/>
        <a:lstStyle/>
        <a:p>
          <a:endParaRPr lang="en-US"/>
        </a:p>
      </dgm:t>
    </dgm:pt>
    <dgm:pt modelId="{AA863953-1100-4F55-8F89-708FEDA750E7}" type="pres">
      <dgm:prSet presAssocID="{4004F084-AAC7-4D33-AAC9-DACCA4CBC58A}" presName="text1" presStyleCnt="0"/>
      <dgm:spPr/>
    </dgm:pt>
    <dgm:pt modelId="{BD8E9526-E6DE-4DDB-B9A1-0AD0557A6D07}" type="pres">
      <dgm:prSet presAssocID="{4004F084-AAC7-4D33-AAC9-DACCA4CBC58A}" presName="textRepeatNode" presStyleLbl="alignNode1" presStyleIdx="0" presStyleCnt="3" custLinFactNeighborX="6448" custLinFactNeighborY="-17426">
        <dgm:presLayoutVars>
          <dgm:chMax val="0"/>
          <dgm:chPref val="0"/>
          <dgm:bulletEnabled val="1"/>
        </dgm:presLayoutVars>
      </dgm:prSet>
      <dgm:spPr/>
      <dgm:t>
        <a:bodyPr/>
        <a:lstStyle/>
        <a:p>
          <a:endParaRPr lang="en-US"/>
        </a:p>
      </dgm:t>
    </dgm:pt>
    <dgm:pt modelId="{0AF524DF-E236-4201-BE1B-4C5547353ECA}" type="pres">
      <dgm:prSet presAssocID="{4004F084-AAC7-4D33-AAC9-DACCA4CBC58A}" presName="textaccent1" presStyleCnt="0"/>
      <dgm:spPr/>
    </dgm:pt>
    <dgm:pt modelId="{6E61C797-48BF-4DE6-8A60-92A2D4C4FB13}" type="pres">
      <dgm:prSet presAssocID="{4004F084-AAC7-4D33-AAC9-DACCA4CBC58A}" presName="accentRepeatNode" presStyleLbl="solidAlignAcc1" presStyleIdx="0" presStyleCnt="6" custLinFactY="-48885" custLinFactNeighborX="55072" custLinFactNeighborY="-100000"/>
      <dgm:spPr/>
    </dgm:pt>
    <dgm:pt modelId="{5550ABA6-CA51-4FE1-A0E9-807878D35631}" type="pres">
      <dgm:prSet presAssocID="{CB93DA68-0408-405E-8F0D-CE6FA93B02B6}" presName="image1" presStyleCnt="0"/>
      <dgm:spPr/>
    </dgm:pt>
    <dgm:pt modelId="{B84E7286-AC69-4FDC-9699-ED8B12508F87}" type="pres">
      <dgm:prSet presAssocID="{CB93DA68-0408-405E-8F0D-CE6FA93B02B6}" presName="imageRepeatNode" presStyleLbl="alignAcc1" presStyleIdx="0" presStyleCnt="3" custLinFactNeighborX="6448" custLinFactNeighborY="-17426"/>
      <dgm:spPr/>
      <dgm:t>
        <a:bodyPr/>
        <a:lstStyle/>
        <a:p>
          <a:endParaRPr lang="en-US"/>
        </a:p>
      </dgm:t>
    </dgm:pt>
    <dgm:pt modelId="{7EFB0859-153C-405D-B83B-CD6645700763}" type="pres">
      <dgm:prSet presAssocID="{CB93DA68-0408-405E-8F0D-CE6FA93B02B6}" presName="imageaccent1" presStyleCnt="0"/>
      <dgm:spPr/>
    </dgm:pt>
    <dgm:pt modelId="{BA2E1940-040B-43BC-8945-C6BBA50AA5C8}" type="pres">
      <dgm:prSet presAssocID="{CB93DA68-0408-405E-8F0D-CE6FA93B02B6}" presName="accentRepeatNode" presStyleLbl="solidAlignAcc1" presStyleIdx="1" presStyleCnt="6" custLinFactY="-48885" custLinFactNeighborX="55072" custLinFactNeighborY="-100000"/>
      <dgm:spPr/>
    </dgm:pt>
    <dgm:pt modelId="{38C8F47F-82F8-47FD-B626-D7E663DCB1BC}" type="pres">
      <dgm:prSet presAssocID="{81AB66E9-222E-4A7E-A4BA-E78BC2877C78}" presName="text2" presStyleCnt="0"/>
      <dgm:spPr/>
    </dgm:pt>
    <dgm:pt modelId="{19DED340-CEAF-4850-88A4-045C4D599833}" type="pres">
      <dgm:prSet presAssocID="{81AB66E9-222E-4A7E-A4BA-E78BC2877C78}" presName="textRepeatNode" presStyleLbl="alignNode1" presStyleIdx="1" presStyleCnt="3" custLinFactNeighborX="6448" custLinFactNeighborY="-17426">
        <dgm:presLayoutVars>
          <dgm:chMax val="0"/>
          <dgm:chPref val="0"/>
          <dgm:bulletEnabled val="1"/>
        </dgm:presLayoutVars>
      </dgm:prSet>
      <dgm:spPr/>
      <dgm:t>
        <a:bodyPr/>
        <a:lstStyle/>
        <a:p>
          <a:endParaRPr lang="en-US"/>
        </a:p>
      </dgm:t>
    </dgm:pt>
    <dgm:pt modelId="{ABC7A0E9-58A2-4D66-92B3-B7B6E868E9DD}" type="pres">
      <dgm:prSet presAssocID="{81AB66E9-222E-4A7E-A4BA-E78BC2877C78}" presName="textaccent2" presStyleCnt="0"/>
      <dgm:spPr/>
    </dgm:pt>
    <dgm:pt modelId="{5E181852-BC73-4D31-A11F-E94366677BE2}" type="pres">
      <dgm:prSet presAssocID="{81AB66E9-222E-4A7E-A4BA-E78BC2877C78}" presName="accentRepeatNode" presStyleLbl="solidAlignAcc1" presStyleIdx="2" presStyleCnt="6" custLinFactY="-48885" custLinFactNeighborX="55072" custLinFactNeighborY="-100000"/>
      <dgm:spPr/>
    </dgm:pt>
    <dgm:pt modelId="{16C81770-38A8-47E1-B24F-F96008D3BA5D}" type="pres">
      <dgm:prSet presAssocID="{379840F3-5F03-49B0-9405-1821C44BAFA2}" presName="image2" presStyleCnt="0"/>
      <dgm:spPr/>
    </dgm:pt>
    <dgm:pt modelId="{807F748F-7B18-48AD-A434-C8B07F27CEE1}" type="pres">
      <dgm:prSet presAssocID="{379840F3-5F03-49B0-9405-1821C44BAFA2}" presName="imageRepeatNode" presStyleLbl="alignAcc1" presStyleIdx="1" presStyleCnt="3" custLinFactNeighborX="6448" custLinFactNeighborY="-17426"/>
      <dgm:spPr/>
      <dgm:t>
        <a:bodyPr/>
        <a:lstStyle/>
        <a:p>
          <a:endParaRPr lang="en-US"/>
        </a:p>
      </dgm:t>
    </dgm:pt>
    <dgm:pt modelId="{2F856F34-BA2A-4F6C-B176-6BE4C11E3775}" type="pres">
      <dgm:prSet presAssocID="{379840F3-5F03-49B0-9405-1821C44BAFA2}" presName="imageaccent2" presStyleCnt="0"/>
      <dgm:spPr/>
    </dgm:pt>
    <dgm:pt modelId="{DADF49E9-3B9B-4BD8-9328-37A63A3426F3}" type="pres">
      <dgm:prSet presAssocID="{379840F3-5F03-49B0-9405-1821C44BAFA2}" presName="accentRepeatNode" presStyleLbl="solidAlignAcc1" presStyleIdx="3" presStyleCnt="6" custLinFactY="-48885" custLinFactNeighborX="55072" custLinFactNeighborY="-100000"/>
      <dgm:spPr/>
    </dgm:pt>
    <dgm:pt modelId="{7C561DD4-1BA7-4735-8CA6-0C0B5625D651}" type="pres">
      <dgm:prSet presAssocID="{73E78AB9-7BAD-4A8B-AB3F-561BF8E9CEC8}" presName="text3" presStyleCnt="0"/>
      <dgm:spPr/>
    </dgm:pt>
    <dgm:pt modelId="{80D78745-19FC-44B2-95DB-D6AEA146EB2A}" type="pres">
      <dgm:prSet presAssocID="{73E78AB9-7BAD-4A8B-AB3F-561BF8E9CEC8}" presName="textRepeatNode" presStyleLbl="alignNode1" presStyleIdx="2" presStyleCnt="3" custLinFactNeighborX="6448" custLinFactNeighborY="-17426">
        <dgm:presLayoutVars>
          <dgm:chMax val="0"/>
          <dgm:chPref val="0"/>
          <dgm:bulletEnabled val="1"/>
        </dgm:presLayoutVars>
      </dgm:prSet>
      <dgm:spPr/>
      <dgm:t>
        <a:bodyPr/>
        <a:lstStyle/>
        <a:p>
          <a:endParaRPr lang="en-US"/>
        </a:p>
      </dgm:t>
    </dgm:pt>
    <dgm:pt modelId="{9DF48309-03AB-4C88-BC85-ECD48EB6BCAD}" type="pres">
      <dgm:prSet presAssocID="{73E78AB9-7BAD-4A8B-AB3F-561BF8E9CEC8}" presName="textaccent3" presStyleCnt="0"/>
      <dgm:spPr/>
    </dgm:pt>
    <dgm:pt modelId="{B7EECD8A-42F0-4070-B502-E672797DB716}" type="pres">
      <dgm:prSet presAssocID="{73E78AB9-7BAD-4A8B-AB3F-561BF8E9CEC8}" presName="accentRepeatNode" presStyleLbl="solidAlignAcc1" presStyleIdx="4" presStyleCnt="6" custLinFactY="-48885" custLinFactNeighborX="55072" custLinFactNeighborY="-100000"/>
      <dgm:spPr/>
    </dgm:pt>
    <dgm:pt modelId="{5146695B-30DF-457F-A1D4-AFBC17DEF131}" type="pres">
      <dgm:prSet presAssocID="{EFE39DC7-1B32-40CA-A647-7122042B400C}" presName="image3" presStyleCnt="0"/>
      <dgm:spPr/>
    </dgm:pt>
    <dgm:pt modelId="{8702A410-3E1B-4F52-9DD9-74F34D20BCA3}" type="pres">
      <dgm:prSet presAssocID="{EFE39DC7-1B32-40CA-A647-7122042B400C}" presName="imageRepeatNode" presStyleLbl="alignAcc1" presStyleIdx="2" presStyleCnt="3" custLinFactNeighborX="6448" custLinFactNeighborY="-17426"/>
      <dgm:spPr/>
      <dgm:t>
        <a:bodyPr/>
        <a:lstStyle/>
        <a:p>
          <a:endParaRPr lang="en-US"/>
        </a:p>
      </dgm:t>
    </dgm:pt>
    <dgm:pt modelId="{88BCCED6-E132-4527-9C88-B56586F7F32A}" type="pres">
      <dgm:prSet presAssocID="{EFE39DC7-1B32-40CA-A647-7122042B400C}" presName="imageaccent3" presStyleCnt="0"/>
      <dgm:spPr/>
    </dgm:pt>
    <dgm:pt modelId="{434C2714-B7ED-4ABB-B232-0FB7A70CE743}" type="pres">
      <dgm:prSet presAssocID="{EFE39DC7-1B32-40CA-A647-7122042B400C}" presName="accentRepeatNode" presStyleLbl="solidAlignAcc1" presStyleIdx="5" presStyleCnt="6" custLinFactY="-48885" custLinFactNeighborX="55072" custLinFactNeighborY="-100000"/>
      <dgm:spPr/>
    </dgm:pt>
  </dgm:ptLst>
  <dgm:cxnLst>
    <dgm:cxn modelId="{C27577CA-5FED-4AFA-B67C-A15F4BF2968F}" srcId="{4AA11010-7D53-40CD-B90B-EA230BB6B90E}" destId="{73E78AB9-7BAD-4A8B-AB3F-561BF8E9CEC8}" srcOrd="2" destOrd="0" parTransId="{1C153573-F243-45FD-9DCE-A88F9EAD2D85}" sibTransId="{EFE39DC7-1B32-40CA-A647-7122042B400C}"/>
    <dgm:cxn modelId="{571B0440-E182-4728-B53C-1672D6DD5B7D}" type="presOf" srcId="{81AB66E9-222E-4A7E-A4BA-E78BC2877C78}" destId="{19DED340-CEAF-4850-88A4-045C4D599833}" srcOrd="0" destOrd="0" presId="urn:microsoft.com/office/officeart/2008/layout/HexagonCluster"/>
    <dgm:cxn modelId="{2289877F-BF68-463C-8494-9ABCD829E84F}" type="presOf" srcId="{4004F084-AAC7-4D33-AAC9-DACCA4CBC58A}" destId="{BD8E9526-E6DE-4DDB-B9A1-0AD0557A6D07}" srcOrd="0" destOrd="0" presId="urn:microsoft.com/office/officeart/2008/layout/HexagonCluster"/>
    <dgm:cxn modelId="{5E1C33D5-F9F5-4A14-BE6E-26E0C493D9C6}" type="presOf" srcId="{73E78AB9-7BAD-4A8B-AB3F-561BF8E9CEC8}" destId="{80D78745-19FC-44B2-95DB-D6AEA146EB2A}" srcOrd="0" destOrd="0" presId="urn:microsoft.com/office/officeart/2008/layout/HexagonCluster"/>
    <dgm:cxn modelId="{1B7E9F08-4B29-4397-A3C3-786EE5F07D01}" type="presOf" srcId="{CB93DA68-0408-405E-8F0D-CE6FA93B02B6}" destId="{B84E7286-AC69-4FDC-9699-ED8B12508F87}" srcOrd="0" destOrd="0" presId="urn:microsoft.com/office/officeart/2008/layout/HexagonCluster"/>
    <dgm:cxn modelId="{4DD59FA4-F09E-4BD5-9476-B6E400DB8BBA}" srcId="{4AA11010-7D53-40CD-B90B-EA230BB6B90E}" destId="{81AB66E9-222E-4A7E-A4BA-E78BC2877C78}" srcOrd="1" destOrd="0" parTransId="{5658435C-B20A-4B13-8DB8-104C446D0AA8}" sibTransId="{379840F3-5F03-49B0-9405-1821C44BAFA2}"/>
    <dgm:cxn modelId="{DF32AC5D-6D65-4AF9-A888-ECA29EE1522C}" type="presOf" srcId="{4AA11010-7D53-40CD-B90B-EA230BB6B90E}" destId="{BE643B96-68B3-45EF-A6B0-854C6BA32556}" srcOrd="0" destOrd="0" presId="urn:microsoft.com/office/officeart/2008/layout/HexagonCluster"/>
    <dgm:cxn modelId="{E552DE33-0B81-430F-897D-C6005FAD0604}" type="presOf" srcId="{EFE39DC7-1B32-40CA-A647-7122042B400C}" destId="{8702A410-3E1B-4F52-9DD9-74F34D20BCA3}" srcOrd="0" destOrd="0" presId="urn:microsoft.com/office/officeart/2008/layout/HexagonCluster"/>
    <dgm:cxn modelId="{103305FF-03A2-472E-BD9D-511AB5D12ABD}" srcId="{4AA11010-7D53-40CD-B90B-EA230BB6B90E}" destId="{4004F084-AAC7-4D33-AAC9-DACCA4CBC58A}" srcOrd="0" destOrd="0" parTransId="{C0AAFBBF-C4B3-404C-80BE-BADF0E8537A4}" sibTransId="{CB93DA68-0408-405E-8F0D-CE6FA93B02B6}"/>
    <dgm:cxn modelId="{2E5B347D-6633-4FFC-979C-9A20D9BA4629}" type="presOf" srcId="{379840F3-5F03-49B0-9405-1821C44BAFA2}" destId="{807F748F-7B18-48AD-A434-C8B07F27CEE1}" srcOrd="0" destOrd="0" presId="urn:microsoft.com/office/officeart/2008/layout/HexagonCluster"/>
    <dgm:cxn modelId="{A82C13F1-F448-434D-B484-FED2C7665DF4}" type="presParOf" srcId="{BE643B96-68B3-45EF-A6B0-854C6BA32556}" destId="{AA863953-1100-4F55-8F89-708FEDA750E7}" srcOrd="0" destOrd="0" presId="urn:microsoft.com/office/officeart/2008/layout/HexagonCluster"/>
    <dgm:cxn modelId="{C48449EC-FECE-4B3F-9AD3-08276D0387F3}" type="presParOf" srcId="{AA863953-1100-4F55-8F89-708FEDA750E7}" destId="{BD8E9526-E6DE-4DDB-B9A1-0AD0557A6D07}" srcOrd="0" destOrd="0" presId="urn:microsoft.com/office/officeart/2008/layout/HexagonCluster"/>
    <dgm:cxn modelId="{64B71C93-FFE6-46A7-8EC4-FA49BCA8309B}" type="presParOf" srcId="{BE643B96-68B3-45EF-A6B0-854C6BA32556}" destId="{0AF524DF-E236-4201-BE1B-4C5547353ECA}" srcOrd="1" destOrd="0" presId="urn:microsoft.com/office/officeart/2008/layout/HexagonCluster"/>
    <dgm:cxn modelId="{AB6CA7DF-2856-4AB8-89C6-3799C424B466}" type="presParOf" srcId="{0AF524DF-E236-4201-BE1B-4C5547353ECA}" destId="{6E61C797-48BF-4DE6-8A60-92A2D4C4FB13}" srcOrd="0" destOrd="0" presId="urn:microsoft.com/office/officeart/2008/layout/HexagonCluster"/>
    <dgm:cxn modelId="{3F35D90F-DEDE-43D0-A241-29E994C712A3}" type="presParOf" srcId="{BE643B96-68B3-45EF-A6B0-854C6BA32556}" destId="{5550ABA6-CA51-4FE1-A0E9-807878D35631}" srcOrd="2" destOrd="0" presId="urn:microsoft.com/office/officeart/2008/layout/HexagonCluster"/>
    <dgm:cxn modelId="{A3E320A9-5B43-4453-9A95-BDC9E2FC4393}" type="presParOf" srcId="{5550ABA6-CA51-4FE1-A0E9-807878D35631}" destId="{B84E7286-AC69-4FDC-9699-ED8B12508F87}" srcOrd="0" destOrd="0" presId="urn:microsoft.com/office/officeart/2008/layout/HexagonCluster"/>
    <dgm:cxn modelId="{E2C8AB1C-A562-44CB-BA06-CDE38E17528A}" type="presParOf" srcId="{BE643B96-68B3-45EF-A6B0-854C6BA32556}" destId="{7EFB0859-153C-405D-B83B-CD6645700763}" srcOrd="3" destOrd="0" presId="urn:microsoft.com/office/officeart/2008/layout/HexagonCluster"/>
    <dgm:cxn modelId="{73B01C7B-7D14-49DA-AADC-ED5FE4B34A3E}" type="presParOf" srcId="{7EFB0859-153C-405D-B83B-CD6645700763}" destId="{BA2E1940-040B-43BC-8945-C6BBA50AA5C8}" srcOrd="0" destOrd="0" presId="urn:microsoft.com/office/officeart/2008/layout/HexagonCluster"/>
    <dgm:cxn modelId="{67E7DBBD-67F0-4A43-AD85-10026119492E}" type="presParOf" srcId="{BE643B96-68B3-45EF-A6B0-854C6BA32556}" destId="{38C8F47F-82F8-47FD-B626-D7E663DCB1BC}" srcOrd="4" destOrd="0" presId="urn:microsoft.com/office/officeart/2008/layout/HexagonCluster"/>
    <dgm:cxn modelId="{9B349A14-69BD-4556-BAF4-B3E27A437026}" type="presParOf" srcId="{38C8F47F-82F8-47FD-B626-D7E663DCB1BC}" destId="{19DED340-CEAF-4850-88A4-045C4D599833}" srcOrd="0" destOrd="0" presId="urn:microsoft.com/office/officeart/2008/layout/HexagonCluster"/>
    <dgm:cxn modelId="{29DD3619-E863-4CE5-A370-FE53EAE00241}" type="presParOf" srcId="{BE643B96-68B3-45EF-A6B0-854C6BA32556}" destId="{ABC7A0E9-58A2-4D66-92B3-B7B6E868E9DD}" srcOrd="5" destOrd="0" presId="urn:microsoft.com/office/officeart/2008/layout/HexagonCluster"/>
    <dgm:cxn modelId="{023F9F72-38CE-49A1-96F1-DB632507F534}" type="presParOf" srcId="{ABC7A0E9-58A2-4D66-92B3-B7B6E868E9DD}" destId="{5E181852-BC73-4D31-A11F-E94366677BE2}" srcOrd="0" destOrd="0" presId="urn:microsoft.com/office/officeart/2008/layout/HexagonCluster"/>
    <dgm:cxn modelId="{CECC9BFA-630F-4F9B-8F54-7BB5B70918AE}" type="presParOf" srcId="{BE643B96-68B3-45EF-A6B0-854C6BA32556}" destId="{16C81770-38A8-47E1-B24F-F96008D3BA5D}" srcOrd="6" destOrd="0" presId="urn:microsoft.com/office/officeart/2008/layout/HexagonCluster"/>
    <dgm:cxn modelId="{12E6CF39-576B-4C4E-B0DB-033A14469E9A}" type="presParOf" srcId="{16C81770-38A8-47E1-B24F-F96008D3BA5D}" destId="{807F748F-7B18-48AD-A434-C8B07F27CEE1}" srcOrd="0" destOrd="0" presId="urn:microsoft.com/office/officeart/2008/layout/HexagonCluster"/>
    <dgm:cxn modelId="{5B457729-6C22-4126-8C3F-7E95B9969BD4}" type="presParOf" srcId="{BE643B96-68B3-45EF-A6B0-854C6BA32556}" destId="{2F856F34-BA2A-4F6C-B176-6BE4C11E3775}" srcOrd="7" destOrd="0" presId="urn:microsoft.com/office/officeart/2008/layout/HexagonCluster"/>
    <dgm:cxn modelId="{AD00B45D-0B50-4570-B1C7-BCDDDBD33009}" type="presParOf" srcId="{2F856F34-BA2A-4F6C-B176-6BE4C11E3775}" destId="{DADF49E9-3B9B-4BD8-9328-37A63A3426F3}" srcOrd="0" destOrd="0" presId="urn:microsoft.com/office/officeart/2008/layout/HexagonCluster"/>
    <dgm:cxn modelId="{F5DB08F1-B2DE-464D-BC48-F56CC10AB786}" type="presParOf" srcId="{BE643B96-68B3-45EF-A6B0-854C6BA32556}" destId="{7C561DD4-1BA7-4735-8CA6-0C0B5625D651}" srcOrd="8" destOrd="0" presId="urn:microsoft.com/office/officeart/2008/layout/HexagonCluster"/>
    <dgm:cxn modelId="{657D89FB-06C8-4EF2-9051-76C249CBF2D3}" type="presParOf" srcId="{7C561DD4-1BA7-4735-8CA6-0C0B5625D651}" destId="{80D78745-19FC-44B2-95DB-D6AEA146EB2A}" srcOrd="0" destOrd="0" presId="urn:microsoft.com/office/officeart/2008/layout/HexagonCluster"/>
    <dgm:cxn modelId="{B08E6FCC-751E-4D35-94D4-6340D53284B4}" type="presParOf" srcId="{BE643B96-68B3-45EF-A6B0-854C6BA32556}" destId="{9DF48309-03AB-4C88-BC85-ECD48EB6BCAD}" srcOrd="9" destOrd="0" presId="urn:microsoft.com/office/officeart/2008/layout/HexagonCluster"/>
    <dgm:cxn modelId="{EF29C3D5-218C-4036-81C0-DB7A9FE67FE6}" type="presParOf" srcId="{9DF48309-03AB-4C88-BC85-ECD48EB6BCAD}" destId="{B7EECD8A-42F0-4070-B502-E672797DB716}" srcOrd="0" destOrd="0" presId="urn:microsoft.com/office/officeart/2008/layout/HexagonCluster"/>
    <dgm:cxn modelId="{321D83E6-E958-4AAE-A87B-445FBC0C1907}" type="presParOf" srcId="{BE643B96-68B3-45EF-A6B0-854C6BA32556}" destId="{5146695B-30DF-457F-A1D4-AFBC17DEF131}" srcOrd="10" destOrd="0" presId="urn:microsoft.com/office/officeart/2008/layout/HexagonCluster"/>
    <dgm:cxn modelId="{64335F97-CF98-4F78-B033-78ED528C2F3C}" type="presParOf" srcId="{5146695B-30DF-457F-A1D4-AFBC17DEF131}" destId="{8702A410-3E1B-4F52-9DD9-74F34D20BCA3}" srcOrd="0" destOrd="0" presId="urn:microsoft.com/office/officeart/2008/layout/HexagonCluster"/>
    <dgm:cxn modelId="{ED5B9D66-851D-42F8-9C52-E0A646077D2F}" type="presParOf" srcId="{BE643B96-68B3-45EF-A6B0-854C6BA32556}" destId="{88BCCED6-E132-4527-9C88-B56586F7F32A}" srcOrd="11" destOrd="0" presId="urn:microsoft.com/office/officeart/2008/layout/HexagonCluster"/>
    <dgm:cxn modelId="{10463166-3724-409B-9532-BABD975F1A5F}" type="presParOf" srcId="{88BCCED6-E132-4527-9C88-B56586F7F32A}" destId="{434C2714-B7ED-4ABB-B232-0FB7A70CE743}"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DF431-020A-4855-B470-00D24CE3633E}" type="datetimeFigureOut">
              <a:rPr lang="en-GB" smtClean="0"/>
              <a:t>04/01/2016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28F55-95B2-459B-ADE4-D23DB3EDB2C3}" type="slidenum">
              <a:rPr lang="en-GB" smtClean="0"/>
              <a:t>‹#›</a:t>
            </a:fld>
            <a:endParaRPr lang="en-GB"/>
          </a:p>
        </p:txBody>
      </p:sp>
    </p:spTree>
    <p:extLst>
      <p:ext uri="{BB962C8B-B14F-4D97-AF65-F5344CB8AC3E}">
        <p14:creationId xmlns:p14="http://schemas.microsoft.com/office/powerpoint/2010/main" val="145343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C28F55-95B2-459B-ADE4-D23DB3EDB2C3}" type="slidenum">
              <a:rPr lang="en-GB" smtClean="0"/>
              <a:t>8</a:t>
            </a:fld>
            <a:endParaRPr lang="en-GB"/>
          </a:p>
        </p:txBody>
      </p:sp>
    </p:spTree>
    <p:extLst>
      <p:ext uri="{BB962C8B-B14F-4D97-AF65-F5344CB8AC3E}">
        <p14:creationId xmlns:p14="http://schemas.microsoft.com/office/powerpoint/2010/main" val="201357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847209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r>
              <a:rPr lang="en-US" dirty="0"/>
              <a:t> </a:t>
            </a:r>
          </a:p>
          <a:p>
            <a:endParaRPr lang="en-US" dirty="0"/>
          </a:p>
        </p:txBody>
      </p:sp>
    </p:spTree>
    <p:extLst>
      <p:ext uri="{BB962C8B-B14F-4D97-AF65-F5344CB8AC3E}">
        <p14:creationId xmlns:p14="http://schemas.microsoft.com/office/powerpoint/2010/main" val="115938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1220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12204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Electronic access to data for results review is available within the EMR from an outside facility via hot links </a:t>
            </a:r>
            <a:r>
              <a:rPr lang="en-US" b="1" dirty="0" smtClean="0">
                <a:solidFill>
                  <a:srgbClr val="FF0000"/>
                </a:solidFill>
              </a:rPr>
              <a:t>– but not written to the EMR</a:t>
            </a:r>
            <a:r>
              <a:rPr lang="en-US" b="1" baseline="0" dirty="0" smtClean="0">
                <a:solidFill>
                  <a:srgbClr val="FF0000"/>
                </a:solidFill>
              </a:rPr>
              <a:t> at this stage </a:t>
            </a:r>
            <a:r>
              <a:rPr lang="en-US" dirty="0" smtClean="0"/>
              <a:t>(e.g. hospital, laboratory, or diagnostic imaging center).</a:t>
            </a:r>
            <a:endParaRPr lang="en-US" dirty="0"/>
          </a:p>
        </p:txBody>
      </p:sp>
      <p:sp>
        <p:nvSpPr>
          <p:cNvPr id="4" name="Slide Number Placeholder 3"/>
          <p:cNvSpPr>
            <a:spLocks noGrp="1"/>
          </p:cNvSpPr>
          <p:nvPr>
            <p:ph type="sldNum" sz="quarter" idx="10"/>
          </p:nvPr>
        </p:nvSpPr>
        <p:spPr/>
        <p:txBody>
          <a:bodyPr/>
          <a:lstStyle/>
          <a:p>
            <a:fld id="{05E6F05F-4974-4F71-AF1A-02FFAFEF823D}" type="slidenum">
              <a:rPr lang="en-US" smtClean="0"/>
              <a:pPr/>
              <a:t>55</a:t>
            </a:fld>
            <a:endParaRPr lang="en-US"/>
          </a:p>
        </p:txBody>
      </p:sp>
    </p:spTree>
    <p:extLst>
      <p:ext uri="{BB962C8B-B14F-4D97-AF65-F5344CB8AC3E}">
        <p14:creationId xmlns:p14="http://schemas.microsoft.com/office/powerpoint/2010/main" val="152022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E6F05F-4974-4F71-AF1A-02FFAFEF823D}" type="slidenum">
              <a:rPr lang="en-US" smtClean="0"/>
              <a:pPr/>
              <a:t>57</a:t>
            </a:fld>
            <a:endParaRPr lang="en-US"/>
          </a:p>
        </p:txBody>
      </p:sp>
    </p:spTree>
    <p:extLst>
      <p:ext uri="{BB962C8B-B14F-4D97-AF65-F5344CB8AC3E}">
        <p14:creationId xmlns:p14="http://schemas.microsoft.com/office/powerpoint/2010/main" val="387404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patient</a:t>
            </a:r>
            <a:r>
              <a:rPr lang="en-US" baseline="0" dirty="0" smtClean="0"/>
              <a:t> portal is not the same thing as a personal health record.  We are saying that a patient portal is access to personal health information  FOR THIS PRACTICE – but it is NOT the community based PHR… so just call it a patient portal and it is ONLY about this practice</a:t>
            </a:r>
            <a:endParaRPr lang="en-US" dirty="0"/>
          </a:p>
        </p:txBody>
      </p:sp>
      <p:sp>
        <p:nvSpPr>
          <p:cNvPr id="4" name="Slide Number Placeholder 3"/>
          <p:cNvSpPr>
            <a:spLocks noGrp="1"/>
          </p:cNvSpPr>
          <p:nvPr>
            <p:ph type="sldNum" sz="quarter" idx="10"/>
          </p:nvPr>
        </p:nvSpPr>
        <p:spPr/>
        <p:txBody>
          <a:bodyPr/>
          <a:lstStyle/>
          <a:p>
            <a:fld id="{05E6F05F-4974-4F71-AF1A-02FFAFEF823D}" type="slidenum">
              <a:rPr lang="en-US" smtClean="0"/>
              <a:pPr/>
              <a:t>58</a:t>
            </a:fld>
            <a:endParaRPr lang="en-US"/>
          </a:p>
        </p:txBody>
      </p:sp>
    </p:spTree>
    <p:extLst>
      <p:ext uri="{BB962C8B-B14F-4D97-AF65-F5344CB8AC3E}">
        <p14:creationId xmlns:p14="http://schemas.microsoft.com/office/powerpoint/2010/main" val="298613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community health record is MULTIPLE PROVIDER capable… not just all one vendor …</a:t>
            </a:r>
            <a:endParaRPr lang="en-US" dirty="0"/>
          </a:p>
        </p:txBody>
      </p:sp>
      <p:sp>
        <p:nvSpPr>
          <p:cNvPr id="4" name="Slide Number Placeholder 3"/>
          <p:cNvSpPr>
            <a:spLocks noGrp="1"/>
          </p:cNvSpPr>
          <p:nvPr>
            <p:ph type="sldNum" sz="quarter" idx="10"/>
          </p:nvPr>
        </p:nvSpPr>
        <p:spPr/>
        <p:txBody>
          <a:bodyPr/>
          <a:lstStyle/>
          <a:p>
            <a:fld id="{05E6F05F-4974-4F71-AF1A-02FFAFEF823D}" type="slidenum">
              <a:rPr lang="en-US" smtClean="0"/>
              <a:pPr/>
              <a:t>60</a:t>
            </a:fld>
            <a:endParaRPr lang="en-US"/>
          </a:p>
        </p:txBody>
      </p:sp>
    </p:spTree>
    <p:extLst>
      <p:ext uri="{BB962C8B-B14F-4D97-AF65-F5344CB8AC3E}">
        <p14:creationId xmlns:p14="http://schemas.microsoft.com/office/powerpoint/2010/main" val="67451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285B7-63FB-4EBA-8F60-DF02F62CC75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8497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0A104-7AC5-4DE8-8C6B-C0A7FEBB959D}" type="slidenum">
              <a:rPr lang="en-US" smtClean="0"/>
              <a:pPr/>
              <a:t>31</a:t>
            </a:fld>
            <a:endParaRPr lang="en-US" dirty="0"/>
          </a:p>
        </p:txBody>
      </p:sp>
    </p:spTree>
    <p:extLst>
      <p:ext uri="{BB962C8B-B14F-4D97-AF65-F5344CB8AC3E}">
        <p14:creationId xmlns:p14="http://schemas.microsoft.com/office/powerpoint/2010/main" val="112170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3" indent="-17142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F6F2FA5-BFAB-48C2-9BB7-D70BE3965C42}" type="slidenum">
              <a:rPr lang="en-US" smtClean="0"/>
              <a:pPr/>
              <a:t>32</a:t>
            </a:fld>
            <a:endParaRPr lang="en-US" dirty="0"/>
          </a:p>
        </p:txBody>
      </p:sp>
    </p:spTree>
    <p:extLst>
      <p:ext uri="{BB962C8B-B14F-4D97-AF65-F5344CB8AC3E}">
        <p14:creationId xmlns:p14="http://schemas.microsoft.com/office/powerpoint/2010/main" val="63924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507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2">
              <a:defRPr/>
            </a:pPr>
            <a:endParaRPr lang="en-US" dirty="0"/>
          </a:p>
        </p:txBody>
      </p:sp>
    </p:spTree>
    <p:extLst>
      <p:ext uri="{BB962C8B-B14F-4D97-AF65-F5344CB8AC3E}">
        <p14:creationId xmlns:p14="http://schemas.microsoft.com/office/powerpoint/2010/main" val="140145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95691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84720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84720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8BF604-A856-4B40-93BF-6C5CDB89E8E6}" type="datetime1">
              <a:rPr lang="en-GB" smtClean="0"/>
              <a:t>04/01/2016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234623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5882DC-FE90-4EE5-B381-F5ECD8792B7A}" type="datetime1">
              <a:rPr lang="en-GB" smtClean="0"/>
              <a:t>04/01/2016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75161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7E0A9C-F0A6-449B-A0D3-44A5A32999B0}" type="datetime1">
              <a:rPr lang="en-GB" smtClean="0"/>
              <a:t>04/01/2016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161275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FF7924-3F51-424C-8539-1456DBC17311}" type="datetime1">
              <a:rPr lang="en-GB" smtClean="0">
                <a:solidFill>
                  <a:prstClr val="black">
                    <a:tint val="75000"/>
                  </a:prstClr>
                </a:solidFill>
              </a:r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1518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FC2A78-4D81-4853-B8CE-C5F4A88FBAE6}" type="datetime1">
              <a:rPr lang="en-GB" smtClean="0">
                <a:solidFill>
                  <a:prstClr val="black">
                    <a:tint val="75000"/>
                  </a:prstClr>
                </a:solidFill>
              </a:r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77311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24A64-F625-47BC-833C-D56754659616}" type="datetime1">
              <a:rPr lang="en-GB" smtClean="0">
                <a:solidFill>
                  <a:prstClr val="black">
                    <a:tint val="75000"/>
                  </a:prstClr>
                </a:solidFill>
              </a:r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34799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AF8A82-8900-4588-B8F7-66AD1DC1BD51}" type="datetime1">
              <a:rPr lang="en-GB" smtClean="0">
                <a:solidFill>
                  <a:prstClr val="black">
                    <a:tint val="75000"/>
                  </a:prstClr>
                </a:solidFill>
              </a:rPr>
              <a:t>04/01/2016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8394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CF8654-9D81-4D35-93C7-2EFB7A0837D7}" type="datetime1">
              <a:rPr lang="en-GB" smtClean="0">
                <a:solidFill>
                  <a:prstClr val="black">
                    <a:tint val="75000"/>
                  </a:prstClr>
                </a:solidFill>
              </a:rPr>
              <a:t>04/01/2016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4262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163437-EE82-44B5-87B7-3A4F4D642CFA}" type="datetime1">
              <a:rPr lang="en-GB" smtClean="0">
                <a:solidFill>
                  <a:prstClr val="black">
                    <a:tint val="75000"/>
                  </a:prstClr>
                </a:solidFill>
              </a:rPr>
              <a:t>04/01/2016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5402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A824D-FA40-4F36-A7FA-27B48233ACB0}" type="datetime1">
              <a:rPr lang="en-GB" smtClean="0">
                <a:solidFill>
                  <a:prstClr val="black">
                    <a:tint val="75000"/>
                  </a:prstClr>
                </a:solidFill>
              </a:rPr>
              <a:t>04/01/2016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1580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330E5-BDF7-4F71-AE13-55F5A266D151}" type="datetime1">
              <a:rPr lang="en-GB" smtClean="0">
                <a:solidFill>
                  <a:prstClr val="black">
                    <a:tint val="75000"/>
                  </a:prstClr>
                </a:solidFill>
              </a:rPr>
              <a:t>04/01/2016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3326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6A77B7-530B-4BD3-BA4E-C8A7EB5AFC1A}" type="datetime1">
              <a:rPr lang="en-GB" smtClean="0"/>
              <a:t>04/01/2016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849567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E3796-EAB9-48E3-B548-FA638E9528D3}" type="datetime1">
              <a:rPr lang="en-GB" smtClean="0">
                <a:solidFill>
                  <a:prstClr val="black">
                    <a:tint val="75000"/>
                  </a:prstClr>
                </a:solidFill>
              </a:rPr>
              <a:t>04/01/2016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902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597C7B-6F28-4C02-9AE7-E4C793393BDC}" type="datetime1">
              <a:rPr lang="en-GB" smtClean="0">
                <a:solidFill>
                  <a:prstClr val="black">
                    <a:tint val="75000"/>
                  </a:prstClr>
                </a:solidFill>
              </a:r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4522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75030D-B08A-431B-81B6-3B9605AB8346}" type="datetime1">
              <a:rPr lang="en-GB" smtClean="0">
                <a:solidFill>
                  <a:prstClr val="black">
                    <a:tint val="75000"/>
                  </a:prstClr>
                </a:solidFill>
              </a:rPr>
              <a:t>04/01/2016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9398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RAM">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04875" y="457200"/>
            <a:ext cx="7315200" cy="5609033"/>
          </a:xfrm>
          <a:prstGeom prst="rect">
            <a:avLst/>
          </a:prstGeom>
        </p:spPr>
      </p:pic>
      <p:sp>
        <p:nvSpPr>
          <p:cNvPr id="3" name="Content Placeholder 2"/>
          <p:cNvSpPr>
            <a:spLocks noGrp="1"/>
          </p:cNvSpPr>
          <p:nvPr>
            <p:ph sz="quarter" idx="41" hasCustomPrompt="1"/>
          </p:nvPr>
        </p:nvSpPr>
        <p:spPr>
          <a:xfrm>
            <a:off x="6545885" y="1850745"/>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35" name="Content Placeholder 2"/>
          <p:cNvSpPr>
            <a:spLocks noGrp="1"/>
          </p:cNvSpPr>
          <p:nvPr>
            <p:ph sz="quarter" idx="42" hasCustomPrompt="1"/>
          </p:nvPr>
        </p:nvSpPr>
        <p:spPr>
          <a:xfrm>
            <a:off x="7308031" y="1848310"/>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36" name="Content Placeholder 2"/>
          <p:cNvSpPr>
            <a:spLocks noGrp="1"/>
          </p:cNvSpPr>
          <p:nvPr>
            <p:ph sz="quarter" idx="43" hasCustomPrompt="1"/>
          </p:nvPr>
        </p:nvSpPr>
        <p:spPr>
          <a:xfrm>
            <a:off x="7307885" y="2376830"/>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39" name="Content Placeholder 2"/>
          <p:cNvSpPr>
            <a:spLocks noGrp="1"/>
          </p:cNvSpPr>
          <p:nvPr>
            <p:ph sz="quarter" idx="44" hasCustomPrompt="1"/>
          </p:nvPr>
        </p:nvSpPr>
        <p:spPr>
          <a:xfrm>
            <a:off x="7309105" y="2909610"/>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0" name="Content Placeholder 2"/>
          <p:cNvSpPr>
            <a:spLocks noGrp="1"/>
          </p:cNvSpPr>
          <p:nvPr>
            <p:ph sz="quarter" idx="45" hasCustomPrompt="1"/>
          </p:nvPr>
        </p:nvSpPr>
        <p:spPr>
          <a:xfrm>
            <a:off x="7307890" y="3435075"/>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1" name="Content Placeholder 2"/>
          <p:cNvSpPr>
            <a:spLocks noGrp="1"/>
          </p:cNvSpPr>
          <p:nvPr>
            <p:ph sz="quarter" idx="46" hasCustomPrompt="1"/>
          </p:nvPr>
        </p:nvSpPr>
        <p:spPr>
          <a:xfrm>
            <a:off x="7306675" y="3967855"/>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2" name="Content Placeholder 2"/>
          <p:cNvSpPr>
            <a:spLocks noGrp="1"/>
          </p:cNvSpPr>
          <p:nvPr>
            <p:ph sz="quarter" idx="47" hasCustomPrompt="1"/>
          </p:nvPr>
        </p:nvSpPr>
        <p:spPr>
          <a:xfrm>
            <a:off x="7308006" y="4501903"/>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3" name="Content Placeholder 2"/>
          <p:cNvSpPr>
            <a:spLocks noGrp="1"/>
          </p:cNvSpPr>
          <p:nvPr>
            <p:ph sz="quarter" idx="48" hasCustomPrompt="1"/>
          </p:nvPr>
        </p:nvSpPr>
        <p:spPr>
          <a:xfrm>
            <a:off x="7317288" y="5028000"/>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4" name="Content Placeholder 2"/>
          <p:cNvSpPr>
            <a:spLocks noGrp="1"/>
          </p:cNvSpPr>
          <p:nvPr>
            <p:ph sz="quarter" idx="49" hasCustomPrompt="1"/>
          </p:nvPr>
        </p:nvSpPr>
        <p:spPr>
          <a:xfrm>
            <a:off x="7318619" y="5540733"/>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5" name="Content Placeholder 2"/>
          <p:cNvSpPr>
            <a:spLocks noGrp="1"/>
          </p:cNvSpPr>
          <p:nvPr>
            <p:ph sz="quarter" idx="50" hasCustomPrompt="1"/>
          </p:nvPr>
        </p:nvSpPr>
        <p:spPr>
          <a:xfrm>
            <a:off x="6543675" y="2381250"/>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6" name="Content Placeholder 2"/>
          <p:cNvSpPr>
            <a:spLocks noGrp="1"/>
          </p:cNvSpPr>
          <p:nvPr>
            <p:ph sz="quarter" idx="51" hasCustomPrompt="1"/>
          </p:nvPr>
        </p:nvSpPr>
        <p:spPr>
          <a:xfrm>
            <a:off x="6547105" y="2909610"/>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7" name="Content Placeholder 2"/>
          <p:cNvSpPr>
            <a:spLocks noGrp="1"/>
          </p:cNvSpPr>
          <p:nvPr>
            <p:ph sz="quarter" idx="52" hasCustomPrompt="1"/>
          </p:nvPr>
        </p:nvSpPr>
        <p:spPr>
          <a:xfrm>
            <a:off x="6545580" y="3435075"/>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8" name="Content Placeholder 2"/>
          <p:cNvSpPr>
            <a:spLocks noGrp="1"/>
          </p:cNvSpPr>
          <p:nvPr>
            <p:ph sz="quarter" idx="53" hasCustomPrompt="1"/>
          </p:nvPr>
        </p:nvSpPr>
        <p:spPr>
          <a:xfrm>
            <a:off x="6535150" y="3967855"/>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49" name="Content Placeholder 2"/>
          <p:cNvSpPr>
            <a:spLocks noGrp="1"/>
          </p:cNvSpPr>
          <p:nvPr>
            <p:ph sz="quarter" idx="54" hasCustomPrompt="1"/>
          </p:nvPr>
        </p:nvSpPr>
        <p:spPr>
          <a:xfrm>
            <a:off x="6536481" y="4501903"/>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50" name="Content Placeholder 2"/>
          <p:cNvSpPr>
            <a:spLocks noGrp="1"/>
          </p:cNvSpPr>
          <p:nvPr>
            <p:ph sz="quarter" idx="55" hasCustomPrompt="1"/>
          </p:nvPr>
        </p:nvSpPr>
        <p:spPr>
          <a:xfrm>
            <a:off x="6536238" y="5028000"/>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51" name="Content Placeholder 2"/>
          <p:cNvSpPr>
            <a:spLocks noGrp="1"/>
          </p:cNvSpPr>
          <p:nvPr>
            <p:ph sz="quarter" idx="56" hasCustomPrompt="1"/>
          </p:nvPr>
        </p:nvSpPr>
        <p:spPr>
          <a:xfrm>
            <a:off x="6537569" y="5540733"/>
            <a:ext cx="731520" cy="274320"/>
          </a:xfrm>
        </p:spPr>
        <p:txBody>
          <a:bodyPr anchor="ctr">
            <a:normAutofit/>
          </a:bodyPr>
          <a:lstStyle>
            <a:lvl1pPr marL="0" indent="0" algn="ctr">
              <a:buNone/>
              <a:defRPr sz="1200">
                <a:solidFill>
                  <a:schemeClr val="bg1"/>
                </a:solidFill>
              </a:defRPr>
            </a:lvl1pPr>
          </a:lstStyle>
          <a:p>
            <a:pPr lvl="0"/>
            <a:r>
              <a:rPr lang="en-US" dirty="0" smtClean="0"/>
              <a:t>%</a:t>
            </a:r>
            <a:endParaRPr lang="en-US" dirty="0"/>
          </a:p>
        </p:txBody>
      </p:sp>
      <p:sp>
        <p:nvSpPr>
          <p:cNvPr id="52" name="Content Placeholder 2"/>
          <p:cNvSpPr>
            <a:spLocks noGrp="1"/>
          </p:cNvSpPr>
          <p:nvPr>
            <p:ph sz="quarter" idx="57" hasCustomPrompt="1"/>
          </p:nvPr>
        </p:nvSpPr>
        <p:spPr>
          <a:xfrm>
            <a:off x="6536360" y="1343025"/>
            <a:ext cx="731520" cy="274320"/>
          </a:xfrm>
        </p:spPr>
        <p:txBody>
          <a:bodyPr anchor="ctr">
            <a:normAutofit/>
          </a:bodyPr>
          <a:lstStyle>
            <a:lvl1pPr marL="0" indent="0" algn="ctr">
              <a:buNone/>
              <a:defRPr sz="1200" b="1">
                <a:solidFill>
                  <a:schemeClr val="tx2"/>
                </a:solidFill>
              </a:defRPr>
            </a:lvl1pPr>
          </a:lstStyle>
          <a:p>
            <a:pPr lvl="0"/>
            <a:r>
              <a:rPr lang="en-US" dirty="0" smtClean="0"/>
              <a:t>Q</a:t>
            </a:r>
            <a:endParaRPr lang="en-US" dirty="0"/>
          </a:p>
        </p:txBody>
      </p:sp>
      <p:sp>
        <p:nvSpPr>
          <p:cNvPr id="53" name="Content Placeholder 2"/>
          <p:cNvSpPr>
            <a:spLocks noGrp="1"/>
          </p:cNvSpPr>
          <p:nvPr>
            <p:ph sz="quarter" idx="58" hasCustomPrompt="1"/>
          </p:nvPr>
        </p:nvSpPr>
        <p:spPr>
          <a:xfrm>
            <a:off x="7317410" y="1343025"/>
            <a:ext cx="731520" cy="274320"/>
          </a:xfrm>
        </p:spPr>
        <p:txBody>
          <a:bodyPr anchor="ctr">
            <a:normAutofit/>
          </a:bodyPr>
          <a:lstStyle>
            <a:lvl1pPr marL="0" indent="0" algn="ctr">
              <a:buNone/>
              <a:defRPr sz="1200" b="1">
                <a:solidFill>
                  <a:schemeClr val="tx2"/>
                </a:solidFill>
              </a:defRPr>
            </a:lvl1pPr>
          </a:lstStyle>
          <a:p>
            <a:pPr lvl="0"/>
            <a:r>
              <a:rPr lang="en-US" dirty="0" smtClean="0"/>
              <a:t>Q</a:t>
            </a:r>
            <a:endParaRPr lang="en-US" dirty="0"/>
          </a:p>
        </p:txBody>
      </p:sp>
      <p:sp>
        <p:nvSpPr>
          <p:cNvPr id="26" name="Content Placeholder 2"/>
          <p:cNvSpPr>
            <a:spLocks noGrp="1"/>
          </p:cNvSpPr>
          <p:nvPr>
            <p:ph sz="quarter" idx="59" hasCustomPrompt="1"/>
          </p:nvPr>
        </p:nvSpPr>
        <p:spPr>
          <a:xfrm>
            <a:off x="2209800" y="1752600"/>
            <a:ext cx="4267200" cy="457200"/>
          </a:xfrm>
        </p:spPr>
        <p:txBody>
          <a:bodyPr anchor="t">
            <a:normAutofit/>
          </a:bodyPr>
          <a:lstStyle>
            <a:lvl1pPr marL="0" indent="0" algn="l">
              <a:buNone/>
              <a:defRPr sz="1200" b="0">
                <a:solidFill>
                  <a:schemeClr val="bg1"/>
                </a:solidFill>
              </a:defRPr>
            </a:lvl1pPr>
          </a:lstStyle>
          <a:p>
            <a:pPr lvl="0"/>
            <a:r>
              <a:rPr lang="en-US" dirty="0" smtClean="0"/>
              <a:t>Insert text here</a:t>
            </a:r>
            <a:endParaRPr lang="en-US" dirty="0"/>
          </a:p>
        </p:txBody>
      </p:sp>
      <p:sp>
        <p:nvSpPr>
          <p:cNvPr id="28" name="Content Placeholder 2"/>
          <p:cNvSpPr>
            <a:spLocks noGrp="1"/>
          </p:cNvSpPr>
          <p:nvPr>
            <p:ph sz="quarter" idx="60" hasCustomPrompt="1"/>
          </p:nvPr>
        </p:nvSpPr>
        <p:spPr>
          <a:xfrm>
            <a:off x="2209800" y="2286000"/>
            <a:ext cx="4267200" cy="457200"/>
          </a:xfrm>
        </p:spPr>
        <p:txBody>
          <a:bodyPr anchor="t">
            <a:normAutofit/>
          </a:bodyPr>
          <a:lstStyle>
            <a:lvl1pPr marL="0" indent="0" algn="l">
              <a:buNone/>
              <a:defRPr sz="1200" b="0">
                <a:solidFill>
                  <a:schemeClr val="bg1"/>
                </a:solidFill>
              </a:defRPr>
            </a:lvl1pPr>
          </a:lstStyle>
          <a:p>
            <a:pPr lvl="0"/>
            <a:r>
              <a:rPr lang="en-US" dirty="0" smtClean="0"/>
              <a:t>Insert text here</a:t>
            </a:r>
            <a:endParaRPr lang="en-US" dirty="0"/>
          </a:p>
        </p:txBody>
      </p:sp>
      <p:sp>
        <p:nvSpPr>
          <p:cNvPr id="29" name="Content Placeholder 2"/>
          <p:cNvSpPr>
            <a:spLocks noGrp="1"/>
          </p:cNvSpPr>
          <p:nvPr>
            <p:ph sz="quarter" idx="61" hasCustomPrompt="1"/>
          </p:nvPr>
        </p:nvSpPr>
        <p:spPr>
          <a:xfrm>
            <a:off x="2209800" y="2823566"/>
            <a:ext cx="4267200" cy="457200"/>
          </a:xfrm>
        </p:spPr>
        <p:txBody>
          <a:bodyPr anchor="t">
            <a:normAutofit/>
          </a:bodyPr>
          <a:lstStyle>
            <a:lvl1pPr marL="0" indent="0" algn="l">
              <a:buNone/>
              <a:defRPr sz="1200" b="0">
                <a:solidFill>
                  <a:schemeClr val="bg1"/>
                </a:solidFill>
              </a:defRPr>
            </a:lvl1pPr>
          </a:lstStyle>
          <a:p>
            <a:pPr lvl="0"/>
            <a:r>
              <a:rPr lang="en-US" dirty="0" smtClean="0"/>
              <a:t>Insert text here</a:t>
            </a:r>
            <a:endParaRPr lang="en-US" dirty="0"/>
          </a:p>
        </p:txBody>
      </p:sp>
      <p:sp>
        <p:nvSpPr>
          <p:cNvPr id="30" name="Content Placeholder 2"/>
          <p:cNvSpPr>
            <a:spLocks noGrp="1"/>
          </p:cNvSpPr>
          <p:nvPr>
            <p:ph sz="quarter" idx="62" hasCustomPrompt="1"/>
          </p:nvPr>
        </p:nvSpPr>
        <p:spPr>
          <a:xfrm>
            <a:off x="2209800" y="3352800"/>
            <a:ext cx="4267200" cy="457200"/>
          </a:xfrm>
        </p:spPr>
        <p:txBody>
          <a:bodyPr anchor="t">
            <a:normAutofit/>
          </a:bodyPr>
          <a:lstStyle>
            <a:lvl1pPr marL="0" indent="0" algn="l">
              <a:buNone/>
              <a:defRPr sz="1200" b="0">
                <a:solidFill>
                  <a:schemeClr val="bg1"/>
                </a:solidFill>
              </a:defRPr>
            </a:lvl1pPr>
          </a:lstStyle>
          <a:p>
            <a:pPr lvl="0"/>
            <a:r>
              <a:rPr lang="en-US" dirty="0" smtClean="0"/>
              <a:t>Insert text here</a:t>
            </a:r>
            <a:endParaRPr lang="en-US" dirty="0"/>
          </a:p>
        </p:txBody>
      </p:sp>
      <p:sp>
        <p:nvSpPr>
          <p:cNvPr id="31" name="Content Placeholder 2"/>
          <p:cNvSpPr>
            <a:spLocks noGrp="1"/>
          </p:cNvSpPr>
          <p:nvPr>
            <p:ph sz="quarter" idx="63" hasCustomPrompt="1"/>
          </p:nvPr>
        </p:nvSpPr>
        <p:spPr>
          <a:xfrm>
            <a:off x="2209800" y="3886200"/>
            <a:ext cx="4267200" cy="457200"/>
          </a:xfrm>
        </p:spPr>
        <p:txBody>
          <a:bodyPr anchor="t">
            <a:normAutofit/>
          </a:bodyPr>
          <a:lstStyle>
            <a:lvl1pPr marL="0" indent="0" algn="l">
              <a:buNone/>
              <a:defRPr sz="1200" b="0">
                <a:solidFill>
                  <a:schemeClr val="bg1"/>
                </a:solidFill>
              </a:defRPr>
            </a:lvl1pPr>
          </a:lstStyle>
          <a:p>
            <a:pPr lvl="0"/>
            <a:r>
              <a:rPr lang="en-US" dirty="0" smtClean="0"/>
              <a:t>Insert text here</a:t>
            </a:r>
            <a:endParaRPr lang="en-US" dirty="0"/>
          </a:p>
        </p:txBody>
      </p:sp>
      <p:sp>
        <p:nvSpPr>
          <p:cNvPr id="32" name="Content Placeholder 2"/>
          <p:cNvSpPr>
            <a:spLocks noGrp="1"/>
          </p:cNvSpPr>
          <p:nvPr>
            <p:ph sz="quarter" idx="64" hasCustomPrompt="1"/>
          </p:nvPr>
        </p:nvSpPr>
        <p:spPr>
          <a:xfrm>
            <a:off x="2209800" y="4419600"/>
            <a:ext cx="4267200" cy="457200"/>
          </a:xfrm>
        </p:spPr>
        <p:txBody>
          <a:bodyPr anchor="t">
            <a:normAutofit/>
          </a:bodyPr>
          <a:lstStyle>
            <a:lvl1pPr marL="0" indent="0" algn="l">
              <a:buNone/>
              <a:defRPr sz="1200" b="0">
                <a:solidFill>
                  <a:schemeClr val="bg1"/>
                </a:solidFill>
              </a:defRPr>
            </a:lvl1pPr>
          </a:lstStyle>
          <a:p>
            <a:pPr lvl="0"/>
            <a:r>
              <a:rPr lang="en-US" dirty="0" smtClean="0"/>
              <a:t>Insert text here</a:t>
            </a:r>
            <a:endParaRPr lang="en-US" dirty="0"/>
          </a:p>
        </p:txBody>
      </p:sp>
      <p:sp>
        <p:nvSpPr>
          <p:cNvPr id="33" name="Content Placeholder 2"/>
          <p:cNvSpPr>
            <a:spLocks noGrp="1"/>
          </p:cNvSpPr>
          <p:nvPr>
            <p:ph sz="quarter" idx="65" hasCustomPrompt="1"/>
          </p:nvPr>
        </p:nvSpPr>
        <p:spPr>
          <a:xfrm>
            <a:off x="2209800" y="4953000"/>
            <a:ext cx="4267200" cy="457200"/>
          </a:xfrm>
        </p:spPr>
        <p:txBody>
          <a:bodyPr anchor="t">
            <a:normAutofit/>
          </a:bodyPr>
          <a:lstStyle>
            <a:lvl1pPr marL="0" indent="0" algn="l">
              <a:buNone/>
              <a:defRPr sz="1200" b="0">
                <a:solidFill>
                  <a:schemeClr val="bg1"/>
                </a:solidFill>
              </a:defRPr>
            </a:lvl1pPr>
          </a:lstStyle>
          <a:p>
            <a:pPr lvl="0"/>
            <a:r>
              <a:rPr lang="en-US" dirty="0" smtClean="0"/>
              <a:t>Insert text here</a:t>
            </a:r>
            <a:endParaRPr lang="en-US" dirty="0"/>
          </a:p>
        </p:txBody>
      </p:sp>
      <p:sp>
        <p:nvSpPr>
          <p:cNvPr id="34" name="Content Placeholder 2"/>
          <p:cNvSpPr>
            <a:spLocks noGrp="1"/>
          </p:cNvSpPr>
          <p:nvPr>
            <p:ph sz="quarter" idx="66" hasCustomPrompt="1"/>
          </p:nvPr>
        </p:nvSpPr>
        <p:spPr>
          <a:xfrm>
            <a:off x="2209800" y="5486400"/>
            <a:ext cx="4267200" cy="457200"/>
          </a:xfrm>
        </p:spPr>
        <p:txBody>
          <a:bodyPr anchor="t">
            <a:normAutofit/>
          </a:bodyPr>
          <a:lstStyle>
            <a:lvl1pPr marL="0" indent="0" algn="l">
              <a:buNone/>
              <a:defRPr sz="1200" b="0">
                <a:solidFill>
                  <a:schemeClr val="bg1"/>
                </a:solidFill>
              </a:defRPr>
            </a:lvl1pPr>
          </a:lstStyle>
          <a:p>
            <a:pPr lvl="0"/>
            <a:r>
              <a:rPr lang="en-US" dirty="0" smtClean="0"/>
              <a:t>Insert text here</a:t>
            </a:r>
            <a:endParaRPr lang="en-US" dirty="0"/>
          </a:p>
        </p:txBody>
      </p:sp>
      <p:sp>
        <p:nvSpPr>
          <p:cNvPr id="7" name="TextBox 6"/>
          <p:cNvSpPr txBox="1"/>
          <p:nvPr userDrawn="1"/>
        </p:nvSpPr>
        <p:spPr>
          <a:xfrm>
            <a:off x="952500" y="5990033"/>
            <a:ext cx="4800600" cy="246221"/>
          </a:xfrm>
          <a:prstGeom prst="rect">
            <a:avLst/>
          </a:prstGeom>
          <a:noFill/>
        </p:spPr>
        <p:txBody>
          <a:bodyPr wrap="square" rtlCol="0">
            <a:spAutoFit/>
          </a:bodyPr>
          <a:lstStyle/>
          <a:p>
            <a:r>
              <a:rPr lang="en-US" sz="1000" dirty="0" smtClean="0">
                <a:solidFill>
                  <a:prstClr val="black">
                    <a:lumMod val="65000"/>
                    <a:lumOff val="35000"/>
                  </a:prstClr>
                </a:solidFill>
                <a:latin typeface="Arial" pitchFamily="34" charset="0"/>
                <a:cs typeface="Arial" pitchFamily="34" charset="0"/>
              </a:rPr>
              <a:t>Data from HIMSS Analytics</a:t>
            </a:r>
            <a:r>
              <a:rPr lang="en-US" sz="1000" baseline="30000" dirty="0" smtClean="0">
                <a:solidFill>
                  <a:prstClr val="black">
                    <a:lumMod val="65000"/>
                    <a:lumOff val="35000"/>
                  </a:prstClr>
                </a:solidFill>
                <a:latin typeface="Arial" pitchFamily="34" charset="0"/>
                <a:cs typeface="Arial" pitchFamily="34" charset="0"/>
              </a:rPr>
              <a:t>®</a:t>
            </a:r>
            <a:r>
              <a:rPr lang="en-US" sz="1000" dirty="0" smtClean="0">
                <a:solidFill>
                  <a:prstClr val="black">
                    <a:lumMod val="65000"/>
                    <a:lumOff val="35000"/>
                  </a:prstClr>
                </a:solidFill>
                <a:latin typeface="Arial" pitchFamily="34" charset="0"/>
                <a:cs typeface="Arial" pitchFamily="34" charset="0"/>
              </a:rPr>
              <a:t> Database © 2015 HIMSS Analytics</a:t>
            </a:r>
          </a:p>
        </p:txBody>
      </p:sp>
      <p:sp>
        <p:nvSpPr>
          <p:cNvPr id="37" name="Content Placeholder 2"/>
          <p:cNvSpPr>
            <a:spLocks noGrp="1"/>
          </p:cNvSpPr>
          <p:nvPr>
            <p:ph sz="quarter" idx="67" hasCustomPrompt="1"/>
          </p:nvPr>
        </p:nvSpPr>
        <p:spPr>
          <a:xfrm>
            <a:off x="6534150" y="6000750"/>
            <a:ext cx="731520" cy="274320"/>
          </a:xfrm>
        </p:spPr>
        <p:txBody>
          <a:bodyPr anchor="ctr">
            <a:normAutofit/>
          </a:bodyPr>
          <a:lstStyle>
            <a:lvl1pPr marL="0" indent="0" algn="ctr">
              <a:buNone/>
              <a:defRPr sz="1000">
                <a:solidFill>
                  <a:schemeClr val="tx1">
                    <a:lumMod val="50000"/>
                    <a:lumOff val="50000"/>
                  </a:schemeClr>
                </a:solidFill>
              </a:defRPr>
            </a:lvl1pPr>
          </a:lstStyle>
          <a:p>
            <a:pPr lvl="0"/>
            <a:r>
              <a:rPr lang="en-US" dirty="0" smtClean="0"/>
              <a:t>N = </a:t>
            </a:r>
            <a:endParaRPr lang="en-US" dirty="0"/>
          </a:p>
        </p:txBody>
      </p:sp>
      <p:sp>
        <p:nvSpPr>
          <p:cNvPr id="38" name="Content Placeholder 2"/>
          <p:cNvSpPr>
            <a:spLocks noGrp="1"/>
          </p:cNvSpPr>
          <p:nvPr>
            <p:ph sz="quarter" idx="68" hasCustomPrompt="1"/>
          </p:nvPr>
        </p:nvSpPr>
        <p:spPr>
          <a:xfrm>
            <a:off x="7315200" y="5999558"/>
            <a:ext cx="731520" cy="274320"/>
          </a:xfrm>
        </p:spPr>
        <p:txBody>
          <a:bodyPr anchor="ctr">
            <a:normAutofit/>
          </a:bodyPr>
          <a:lstStyle>
            <a:lvl1pPr marL="0" indent="0" algn="ctr">
              <a:buNone/>
              <a:defRPr sz="1000">
                <a:solidFill>
                  <a:schemeClr val="tx1">
                    <a:lumMod val="50000"/>
                    <a:lumOff val="50000"/>
                  </a:schemeClr>
                </a:solidFill>
              </a:defRPr>
            </a:lvl1pPr>
          </a:lstStyle>
          <a:p>
            <a:pPr lvl="0"/>
            <a:r>
              <a:rPr lang="en-US" dirty="0" smtClean="0"/>
              <a:t>N = </a:t>
            </a:r>
            <a:endParaRPr lang="en-US" dirty="0"/>
          </a:p>
        </p:txBody>
      </p:sp>
      <p:sp>
        <p:nvSpPr>
          <p:cNvPr id="54" name="Slide Number Placeholder 5"/>
          <p:cNvSpPr>
            <a:spLocks noGrp="1"/>
          </p:cNvSpPr>
          <p:nvPr>
            <p:ph type="sldNum" sz="quarter" idx="10"/>
          </p:nvPr>
        </p:nvSpPr>
        <p:spPr>
          <a:xfrm>
            <a:off x="76200" y="6492875"/>
            <a:ext cx="381000" cy="365125"/>
          </a:xfrm>
          <a:prstGeom prst="rect">
            <a:avLst/>
          </a:prstGeom>
        </p:spPr>
        <p:txBody>
          <a:bodyPr/>
          <a:lstStyle>
            <a:lvl1pPr>
              <a:defRPr/>
            </a:lvl1pPr>
          </a:lstStyle>
          <a:p>
            <a:pPr>
              <a:defRPr/>
            </a:pPr>
            <a:fld id="{6DD8382B-8A66-E44B-AA91-D9EAE6FC08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94977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a:xfrm>
            <a:off x="6781800" y="6342722"/>
            <a:ext cx="2133600" cy="365125"/>
          </a:xfrm>
          <a:prstGeom prst="rect">
            <a:avLst/>
          </a:prstGeom>
        </p:spPr>
        <p:txBody>
          <a:bodyPr/>
          <a:lstStyle/>
          <a:p>
            <a:pPr>
              <a:defRPr/>
            </a:pPr>
            <a:fld id="{AC697B01-8935-4294-9F2E-2FC97C11234B}" type="slidenum">
              <a:rPr lang="en-US" smtClean="0"/>
              <a:pPr>
                <a:defRPr/>
              </a:pPr>
              <a:t>‹#›</a:t>
            </a:fld>
            <a:endParaRPr lang="en-US" dirty="0"/>
          </a:p>
        </p:txBody>
      </p:sp>
      <p:sp>
        <p:nvSpPr>
          <p:cNvPr id="5" name="TextBox 4"/>
          <p:cNvSpPr txBox="1"/>
          <p:nvPr userDrawn="1"/>
        </p:nvSpPr>
        <p:spPr>
          <a:xfrm>
            <a:off x="634699" y="6458061"/>
            <a:ext cx="2266070" cy="276999"/>
          </a:xfrm>
          <a:prstGeom prst="rect">
            <a:avLst/>
          </a:prstGeom>
          <a:noFill/>
        </p:spPr>
        <p:txBody>
          <a:bodyPr wrap="none" rtlCol="0">
            <a:spAutoFit/>
          </a:bodyPr>
          <a:lstStyle/>
          <a:p>
            <a:r>
              <a:rPr lang="en-US" sz="1200" i="1" dirty="0" smtClean="0">
                <a:solidFill>
                  <a:schemeClr val="bg1">
                    <a:lumMod val="50000"/>
                  </a:schemeClr>
                </a:solidFill>
              </a:rPr>
              <a:t>Copyright © HIMSS Analytics</a:t>
            </a:r>
            <a:endParaRPr lang="en-US" sz="1200" i="1" dirty="0">
              <a:solidFill>
                <a:schemeClr val="bg1">
                  <a:lumMod val="50000"/>
                </a:schemeClr>
              </a:solidFill>
            </a:endParaRPr>
          </a:p>
        </p:txBody>
      </p:sp>
    </p:spTree>
    <p:extLst>
      <p:ext uri="{BB962C8B-B14F-4D97-AF65-F5344CB8AC3E}">
        <p14:creationId xmlns:p14="http://schemas.microsoft.com/office/powerpoint/2010/main" val="3072164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404C0-F5CC-459F-B6DF-C80647E982C3}" type="datetime1">
              <a:rPr lang="en-GB" smtClean="0"/>
              <a:t>04/01/2016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85434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66D98D-783C-474D-8686-CC0D11ECF51C}" type="datetime1">
              <a:rPr lang="en-GB" smtClean="0"/>
              <a:t>04/01/2016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371607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670F97-E9D6-48FC-A314-E431EDB05FB5}" type="datetime1">
              <a:rPr lang="en-GB" smtClean="0"/>
              <a:t>04/01/2016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288147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D7AD2C-5DD1-4E0C-9683-D38EBDA089BF}" type="datetime1">
              <a:rPr lang="en-GB" smtClean="0"/>
              <a:t>04/01/2016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155227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BF792-F794-442C-8277-33FBEFD36AE0}" type="datetime1">
              <a:rPr lang="en-GB" smtClean="0"/>
              <a:t>04/01/2016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22408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A4529-CA16-49AF-8B1F-727507C6DD67}" type="datetime1">
              <a:rPr lang="en-GB" smtClean="0"/>
              <a:t>04/01/2016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147125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F33DA-DABD-48A8-ADA4-85EABCB3FFF4}" type="datetime1">
              <a:rPr lang="en-GB" smtClean="0"/>
              <a:t>04/01/2016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A7B7A-251A-4190-9216-3F2F9C8A7926}" type="slidenum">
              <a:rPr lang="en-GB" smtClean="0"/>
              <a:t>‹#›</a:t>
            </a:fld>
            <a:endParaRPr lang="en-GB"/>
          </a:p>
        </p:txBody>
      </p:sp>
    </p:spTree>
    <p:extLst>
      <p:ext uri="{BB962C8B-B14F-4D97-AF65-F5344CB8AC3E}">
        <p14:creationId xmlns:p14="http://schemas.microsoft.com/office/powerpoint/2010/main" val="292708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CF2CD-E942-4195-812C-AFB200A84460}" type="datetime1">
              <a:rPr lang="en-GB" smtClean="0"/>
              <a:t>04/01/2016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A7B7A-251A-4190-9216-3F2F9C8A7926}" type="slidenum">
              <a:rPr lang="en-GB" smtClean="0"/>
              <a:t>‹#›</a:t>
            </a:fld>
            <a:endParaRPr lang="en-GB"/>
          </a:p>
        </p:txBody>
      </p:sp>
    </p:spTree>
    <p:extLst>
      <p:ext uri="{BB962C8B-B14F-4D97-AF65-F5344CB8AC3E}">
        <p14:creationId xmlns:p14="http://schemas.microsoft.com/office/powerpoint/2010/main" val="10135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BA768-484B-4CA3-84E1-7FA79D616377}" type="datetime1">
              <a:rPr lang="en-GB" smtClean="0">
                <a:solidFill>
                  <a:prstClr val="black">
                    <a:tint val="75000"/>
                  </a:prstClr>
                </a:solidFill>
              </a:rPr>
              <a:t>04/01/2016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C0F6C-B611-49D8-86BD-1A90FED4B84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4664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23.gif"/></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13.xml"/><Relationship Id="rId6" Type="http://schemas.openxmlformats.org/officeDocument/2006/relationships/hyperlink" Target="http://web.behindthegray.net/index.php?/page/articles.html/_/sah-info/going-home-r14" TargetMode="External"/><Relationship Id="rId5" Type="http://schemas.openxmlformats.org/officeDocument/2006/relationships/image" Target="../media/image26.png"/><Relationship Id="rId4" Type="http://schemas.openxmlformats.org/officeDocument/2006/relationships/hyperlink" Target="http://www.google.co.uk/url?sa=i&amp;rct=j&amp;q=&amp;esrc=s&amp;source=images&amp;cd=&amp;cad=rja&amp;uact=8&amp;ved=0CAcQjRxqFQoTCJuS97zL-cgCFYcDGgod7YkNyw&amp;url=http://www.hd1cc.com/hospital-warming&amp;psig=AFQjCNHOeur4--G0i0_BzzWFsILtHZWFVw&amp;ust=144682341433840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diagramData" Target="../diagrams/data3.xml"/><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2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diagramQuickStyle" Target="../diagrams/quickStyle3.xml"/><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diagramData" Target="../diagrams/data4.xml"/><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17" Type="http://schemas.microsoft.com/office/2007/relationships/diagramDrawing" Target="../diagrams/drawing4.xml"/><Relationship Id="rId2" Type="http://schemas.openxmlformats.org/officeDocument/2006/relationships/notesSlide" Target="../notesSlides/notesSlide9.xml"/><Relationship Id="rId16" Type="http://schemas.openxmlformats.org/officeDocument/2006/relationships/diagramColors" Target="../diagrams/colors4.xml"/><Relationship Id="rId1" Type="http://schemas.openxmlformats.org/officeDocument/2006/relationships/slideLayout" Target="../slideLayouts/slideLayout2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diagramQuickStyle" Target="../diagrams/quickStyle4.xml"/><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diagramData" Target="../diagrams/data5.xml"/><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png"/><Relationship Id="rId17" Type="http://schemas.microsoft.com/office/2007/relationships/diagramDrawing" Target="../diagrams/drawing5.xml"/><Relationship Id="rId2" Type="http://schemas.openxmlformats.org/officeDocument/2006/relationships/notesSlide" Target="../notesSlides/notesSlide10.xml"/><Relationship Id="rId16" Type="http://schemas.openxmlformats.org/officeDocument/2006/relationships/diagramColors" Target="../diagrams/colors5.xml"/><Relationship Id="rId1" Type="http://schemas.openxmlformats.org/officeDocument/2006/relationships/slideLayout" Target="../slideLayouts/slideLayout2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diagramQuickStyle" Target="../diagrams/quickStyle5.xml"/><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7.emf"/></Relationships>
</file>

<file path=ppt/slides/_rels/slide4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8.emf"/><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John.Rayner@himss-uk.or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00808"/>
            <a:ext cx="7772400" cy="1470025"/>
          </a:xfrm>
        </p:spPr>
        <p:txBody>
          <a:bodyPr>
            <a:normAutofit/>
          </a:bodyPr>
          <a:lstStyle/>
          <a:p>
            <a:r>
              <a:rPr lang="en-GB" b="1" dirty="0" smtClean="0">
                <a:solidFill>
                  <a:srgbClr val="0070C0"/>
                </a:solidFill>
              </a:rPr>
              <a:t>24</a:t>
            </a:r>
            <a:r>
              <a:rPr lang="en-GB" b="1" baseline="30000" dirty="0" smtClean="0">
                <a:solidFill>
                  <a:srgbClr val="0070C0"/>
                </a:solidFill>
              </a:rPr>
              <a:t>th</a:t>
            </a:r>
            <a:r>
              <a:rPr lang="en-GB" b="1" dirty="0" smtClean="0">
                <a:solidFill>
                  <a:srgbClr val="0070C0"/>
                </a:solidFill>
              </a:rPr>
              <a:t> Annual NYHDIF Conference</a:t>
            </a:r>
            <a:br>
              <a:rPr lang="en-GB" b="1" dirty="0" smtClean="0">
                <a:solidFill>
                  <a:srgbClr val="0070C0"/>
                </a:solidFill>
              </a:rPr>
            </a:br>
            <a:r>
              <a:rPr lang="en-GB" b="1" dirty="0" smtClean="0">
                <a:solidFill>
                  <a:srgbClr val="0070C0"/>
                </a:solidFill>
              </a:rPr>
              <a:t>12</a:t>
            </a:r>
            <a:r>
              <a:rPr lang="en-GB" b="1" baseline="30000" dirty="0" smtClean="0">
                <a:solidFill>
                  <a:srgbClr val="0070C0"/>
                </a:solidFill>
              </a:rPr>
              <a:t>th</a:t>
            </a:r>
            <a:r>
              <a:rPr lang="en-GB" b="1" dirty="0" smtClean="0">
                <a:solidFill>
                  <a:srgbClr val="0070C0"/>
                </a:solidFill>
              </a:rPr>
              <a:t> November 2015</a:t>
            </a:r>
            <a:endParaRPr lang="en-GB" b="1" dirty="0">
              <a:solidFill>
                <a:srgbClr val="0070C0"/>
              </a:solidFill>
            </a:endParaRPr>
          </a:p>
        </p:txBody>
      </p:sp>
      <p:sp>
        <p:nvSpPr>
          <p:cNvPr id="3" name="Subtitle 2"/>
          <p:cNvSpPr>
            <a:spLocks noGrp="1"/>
          </p:cNvSpPr>
          <p:nvPr>
            <p:ph type="subTitle" idx="1"/>
          </p:nvPr>
        </p:nvSpPr>
        <p:spPr>
          <a:xfrm>
            <a:off x="1619672" y="3166842"/>
            <a:ext cx="6400800" cy="1752600"/>
          </a:xfrm>
        </p:spPr>
        <p:txBody>
          <a:bodyPr>
            <a:normAutofit/>
          </a:bodyPr>
          <a:lstStyle/>
          <a:p>
            <a:r>
              <a:rPr lang="en-GB" dirty="0" smtClean="0">
                <a:solidFill>
                  <a:schemeClr val="tx1"/>
                </a:solidFill>
              </a:rPr>
              <a:t>John Rayner</a:t>
            </a:r>
          </a:p>
          <a:p>
            <a:r>
              <a:rPr lang="en-GB" dirty="0" smtClean="0">
                <a:solidFill>
                  <a:schemeClr val="tx1"/>
                </a:solidFill>
              </a:rPr>
              <a:t>Regional Director Europe</a:t>
            </a:r>
          </a:p>
          <a:p>
            <a:r>
              <a:rPr lang="en-GB" dirty="0" smtClean="0">
                <a:solidFill>
                  <a:schemeClr val="tx1"/>
                </a:solidFill>
              </a:rPr>
              <a:t>Healthcare Advisory Services Group</a:t>
            </a:r>
            <a:endParaRPr lang="en-GB" dirty="0">
              <a:solidFill>
                <a:schemeClr val="tx1"/>
              </a:solidFill>
            </a:endParaRPr>
          </a:p>
        </p:txBody>
      </p:sp>
      <p:grpSp>
        <p:nvGrpSpPr>
          <p:cNvPr id="11" name="Group 10"/>
          <p:cNvGrpSpPr/>
          <p:nvPr/>
        </p:nvGrpSpPr>
        <p:grpSpPr>
          <a:xfrm>
            <a:off x="72008" y="5245001"/>
            <a:ext cx="9071992" cy="1590677"/>
            <a:chOff x="72008" y="4232007"/>
            <a:chExt cx="9071992" cy="2603672"/>
          </a:xfrm>
        </p:grpSpPr>
        <p:sp>
          <p:nvSpPr>
            <p:cNvPr id="9" name="Rectangle 8"/>
            <p:cNvSpPr/>
            <p:nvPr/>
          </p:nvSpPr>
          <p:spPr>
            <a:xfrm>
              <a:off x="77924" y="5680315"/>
              <a:ext cx="1081572" cy="11553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1159496" y="5680315"/>
              <a:ext cx="7984504" cy="11553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C:\Users\Citadel\Documents\HIMSS UK Logo\HIMSS UK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4919442"/>
              <a:ext cx="2411760" cy="7299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lazek\Desktop\Bil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232007"/>
              <a:ext cx="3098800" cy="2025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5" name="Slide Number Placeholder 4"/>
          <p:cNvSpPr>
            <a:spLocks noGrp="1"/>
          </p:cNvSpPr>
          <p:nvPr>
            <p:ph type="sldNum" sz="quarter" idx="12"/>
          </p:nvPr>
        </p:nvSpPr>
        <p:spPr/>
        <p:txBody>
          <a:bodyPr/>
          <a:lstStyle/>
          <a:p>
            <a:fld id="{F00A7B7A-251A-4190-9216-3F2F9C8A7926}" type="slidenum">
              <a:rPr lang="en-GB" smtClean="0"/>
              <a:t>1</a:t>
            </a:fld>
            <a:endParaRPr lang="en-GB"/>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60648"/>
            <a:ext cx="17240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1923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56895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Slide Number Placeholder 1"/>
          <p:cNvSpPr>
            <a:spLocks noGrp="1"/>
          </p:cNvSpPr>
          <p:nvPr>
            <p:ph type="sldNum" sz="quarter" idx="12"/>
          </p:nvPr>
        </p:nvSpPr>
        <p:spPr/>
        <p:txBody>
          <a:bodyPr/>
          <a:lstStyle/>
          <a:p>
            <a:fld id="{F00A7B7A-251A-4190-9216-3F2F9C8A7926}" type="slidenum">
              <a:rPr lang="en-GB" smtClean="0"/>
              <a:t>10</a:t>
            </a:fld>
            <a:endParaRPr lang="en-GB"/>
          </a:p>
        </p:txBody>
      </p:sp>
    </p:spTree>
    <p:extLst>
      <p:ext uri="{BB962C8B-B14F-4D97-AF65-F5344CB8AC3E}">
        <p14:creationId xmlns:p14="http://schemas.microsoft.com/office/powerpoint/2010/main" val="2541548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980728"/>
            <a:ext cx="799288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3272" y="5907892"/>
            <a:ext cx="8797200" cy="910032"/>
            <a:chOff x="-274476" y="5949280"/>
            <a:chExt cx="9418476" cy="910032"/>
          </a:xfrm>
        </p:grpSpPr>
        <p:pic>
          <p:nvPicPr>
            <p:cNvPr id="4"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Slide Number Placeholder 1"/>
          <p:cNvSpPr>
            <a:spLocks noGrp="1"/>
          </p:cNvSpPr>
          <p:nvPr>
            <p:ph type="sldNum" sz="quarter" idx="12"/>
          </p:nvPr>
        </p:nvSpPr>
        <p:spPr/>
        <p:txBody>
          <a:bodyPr/>
          <a:lstStyle/>
          <a:p>
            <a:fld id="{F00A7B7A-251A-4190-9216-3F2F9C8A7926}" type="slidenum">
              <a:rPr lang="en-GB" smtClean="0"/>
              <a:t>11</a:t>
            </a:fld>
            <a:endParaRPr lang="en-GB"/>
          </a:p>
        </p:txBody>
      </p:sp>
    </p:spTree>
    <p:extLst>
      <p:ext uri="{BB962C8B-B14F-4D97-AF65-F5344CB8AC3E}">
        <p14:creationId xmlns:p14="http://schemas.microsoft.com/office/powerpoint/2010/main" val="240712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HIMSS – UK……</a:t>
            </a:r>
            <a:endParaRPr lang="en-GB" b="1" dirty="0">
              <a:solidFill>
                <a:srgbClr val="0070C0"/>
              </a:solidFill>
            </a:endParaRPr>
          </a:p>
        </p:txBody>
      </p:sp>
      <p:sp>
        <p:nvSpPr>
          <p:cNvPr id="3" name="Content Placeholder 2"/>
          <p:cNvSpPr>
            <a:spLocks noGrp="1"/>
          </p:cNvSpPr>
          <p:nvPr>
            <p:ph idx="1"/>
          </p:nvPr>
        </p:nvSpPr>
        <p:spPr/>
        <p:txBody>
          <a:bodyPr>
            <a:normAutofit/>
          </a:bodyPr>
          <a:lstStyle/>
          <a:p>
            <a:pPr marL="0" indent="0">
              <a:lnSpc>
                <a:spcPct val="200000"/>
              </a:lnSpc>
              <a:buNone/>
            </a:pPr>
            <a:r>
              <a:rPr lang="en-US" b="1" dirty="0">
                <a:solidFill>
                  <a:srgbClr val="0070C0"/>
                </a:solidFill>
              </a:rPr>
              <a:t>HIMSS Vision</a:t>
            </a:r>
          </a:p>
          <a:p>
            <a:pPr>
              <a:lnSpc>
                <a:spcPct val="120000"/>
              </a:lnSpc>
            </a:pPr>
            <a:r>
              <a:rPr lang="en-US" dirty="0" smtClean="0"/>
              <a:t>Improve health through the better use of technology and information.</a:t>
            </a:r>
            <a:endParaRPr lang="en-US" dirty="0"/>
          </a:p>
          <a:p>
            <a:endParaRPr lang="en-GB" dirty="0"/>
          </a:p>
        </p:txBody>
      </p:sp>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8" name="Slide Number Placeholder 7"/>
          <p:cNvSpPr>
            <a:spLocks noGrp="1"/>
          </p:cNvSpPr>
          <p:nvPr>
            <p:ph type="sldNum" sz="quarter" idx="12"/>
          </p:nvPr>
        </p:nvSpPr>
        <p:spPr/>
        <p:txBody>
          <a:bodyPr/>
          <a:lstStyle/>
          <a:p>
            <a:fld id="{76AC0F6C-B611-49D8-86BD-1A90FED4B84A}" type="slidenum">
              <a:rPr lang="en-GB" smtClean="0">
                <a:solidFill>
                  <a:prstClr val="black">
                    <a:tint val="75000"/>
                  </a:prstClr>
                </a:solidFill>
              </a:rPr>
              <a:pPr/>
              <a:t>12</a:t>
            </a:fld>
            <a:endParaRPr lang="en-GB">
              <a:solidFill>
                <a:prstClr val="black">
                  <a:tint val="75000"/>
                </a:prstClr>
              </a:solidFill>
            </a:endParaRPr>
          </a:p>
        </p:txBody>
      </p:sp>
    </p:spTree>
    <p:extLst>
      <p:ext uri="{BB962C8B-B14F-4D97-AF65-F5344CB8AC3E}">
        <p14:creationId xmlns:p14="http://schemas.microsoft.com/office/powerpoint/2010/main" val="38845964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Agenda</a:t>
            </a:r>
            <a:endParaRPr lang="en-GB"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GB" dirty="0" smtClean="0"/>
              <a:t>Introduction</a:t>
            </a:r>
          </a:p>
          <a:p>
            <a:pPr marL="0" indent="0">
              <a:buNone/>
            </a:pPr>
            <a:endParaRPr lang="en-GB" dirty="0" smtClean="0"/>
          </a:p>
          <a:p>
            <a:r>
              <a:rPr lang="en-GB" dirty="0" smtClean="0"/>
              <a:t>Measuring Digital Maturity</a:t>
            </a:r>
          </a:p>
          <a:p>
            <a:endParaRPr lang="en-GB" dirty="0"/>
          </a:p>
          <a:p>
            <a:r>
              <a:rPr lang="en-GB" dirty="0" smtClean="0"/>
              <a:t>The models</a:t>
            </a:r>
          </a:p>
          <a:p>
            <a:pPr lvl="1"/>
            <a:r>
              <a:rPr lang="en-GB" dirty="0" smtClean="0"/>
              <a:t>Acute EMRAM</a:t>
            </a:r>
          </a:p>
          <a:p>
            <a:pPr lvl="1"/>
            <a:r>
              <a:rPr lang="en-GB" dirty="0" smtClean="0"/>
              <a:t>Continuity of Care</a:t>
            </a:r>
          </a:p>
          <a:p>
            <a:pPr lvl="1"/>
            <a:r>
              <a:rPr lang="en-GB" dirty="0" smtClean="0"/>
              <a:t>Primary Care EMRAM</a:t>
            </a:r>
          </a:p>
          <a:p>
            <a:endParaRPr lang="en-GB" dirty="0"/>
          </a:p>
          <a:p>
            <a:r>
              <a:rPr lang="en-GB" dirty="0" smtClean="0"/>
              <a:t>What next?</a:t>
            </a:r>
          </a:p>
          <a:p>
            <a:endParaRPr lang="en-GB" dirty="0"/>
          </a:p>
        </p:txBody>
      </p:sp>
      <p:sp>
        <p:nvSpPr>
          <p:cNvPr id="4" name="Slide Number Placeholder 3"/>
          <p:cNvSpPr>
            <a:spLocks noGrp="1"/>
          </p:cNvSpPr>
          <p:nvPr>
            <p:ph type="sldNum" sz="quarter" idx="12"/>
          </p:nvPr>
        </p:nvSpPr>
        <p:spPr/>
        <p:txBody>
          <a:bodyPr/>
          <a:lstStyle/>
          <a:p>
            <a:fld id="{F00A7B7A-251A-4190-9216-3F2F9C8A7926}" type="slidenum">
              <a:rPr lang="en-GB" smtClean="0"/>
              <a:t>13</a:t>
            </a:fld>
            <a:endParaRPr lang="en-GB"/>
          </a:p>
        </p:txBody>
      </p:sp>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2929031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Measuring Digital Maturity…</a:t>
            </a:r>
            <a:endParaRPr lang="en-GB"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GB" dirty="0" smtClean="0"/>
              <a:t>Benchmark the start point</a:t>
            </a:r>
          </a:p>
          <a:p>
            <a:r>
              <a:rPr lang="en-GB" dirty="0" smtClean="0"/>
              <a:t>Justify investment</a:t>
            </a:r>
          </a:p>
          <a:p>
            <a:r>
              <a:rPr lang="en-GB" dirty="0" smtClean="0"/>
              <a:t>Demonstration of continuous improvement</a:t>
            </a:r>
          </a:p>
          <a:p>
            <a:r>
              <a:rPr lang="en-GB" dirty="0" smtClean="0"/>
              <a:t>Commitment to patient safety</a:t>
            </a:r>
          </a:p>
          <a:p>
            <a:r>
              <a:rPr lang="en-GB" dirty="0" smtClean="0"/>
              <a:t>Improved quality of care</a:t>
            </a:r>
          </a:p>
          <a:p>
            <a:r>
              <a:rPr lang="en-GB" dirty="0" smtClean="0"/>
              <a:t>Developing road maps</a:t>
            </a:r>
          </a:p>
          <a:p>
            <a:r>
              <a:rPr lang="en-GB" dirty="0" smtClean="0"/>
              <a:t>International standards</a:t>
            </a:r>
          </a:p>
          <a:p>
            <a:r>
              <a:rPr lang="en-GB" dirty="0" smtClean="0"/>
              <a:t>Highlight global best practice</a:t>
            </a:r>
            <a:endParaRPr lang="en-GB" dirty="0"/>
          </a:p>
        </p:txBody>
      </p:sp>
      <p:sp>
        <p:nvSpPr>
          <p:cNvPr id="4" name="Slide Number Placeholder 3"/>
          <p:cNvSpPr>
            <a:spLocks noGrp="1"/>
          </p:cNvSpPr>
          <p:nvPr>
            <p:ph type="sldNum" sz="quarter" idx="12"/>
          </p:nvPr>
        </p:nvSpPr>
        <p:spPr/>
        <p:txBody>
          <a:bodyPr/>
          <a:lstStyle/>
          <a:p>
            <a:fld id="{76AC0F6C-B611-49D8-86BD-1A90FED4B84A}" type="slidenum">
              <a:rPr lang="en-GB" smtClean="0">
                <a:solidFill>
                  <a:prstClr val="black">
                    <a:tint val="75000"/>
                  </a:prstClr>
                </a:solidFill>
              </a:rPr>
              <a:pPr/>
              <a:t>14</a:t>
            </a:fld>
            <a:endParaRPr lang="en-GB">
              <a:solidFill>
                <a:prstClr val="black">
                  <a:tint val="75000"/>
                </a:prstClr>
              </a:solidFill>
            </a:endParaRPr>
          </a:p>
        </p:txBody>
      </p:sp>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1920193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73"/>
          <p:cNvSpPr>
            <a:spLocks noGrp="1"/>
          </p:cNvSpPr>
          <p:nvPr>
            <p:ph sz="quarter" idx="41"/>
          </p:nvPr>
        </p:nvSpPr>
        <p:spPr/>
        <p:txBody>
          <a:bodyPr/>
          <a:lstStyle/>
          <a:p>
            <a:r>
              <a:rPr lang="en-US" dirty="0" smtClean="0"/>
              <a:t>0.3%</a:t>
            </a:r>
            <a:endParaRPr lang="en-US" dirty="0"/>
          </a:p>
        </p:txBody>
      </p:sp>
      <p:sp>
        <p:nvSpPr>
          <p:cNvPr id="75" name="Content Placeholder 74"/>
          <p:cNvSpPr>
            <a:spLocks noGrp="1"/>
          </p:cNvSpPr>
          <p:nvPr>
            <p:ph sz="quarter" idx="42"/>
          </p:nvPr>
        </p:nvSpPr>
        <p:spPr/>
        <p:txBody>
          <a:bodyPr/>
          <a:lstStyle/>
          <a:p>
            <a:r>
              <a:rPr lang="en-US" dirty="0" smtClean="0"/>
              <a:t>2.9%</a:t>
            </a:r>
            <a:endParaRPr lang="en-US" dirty="0"/>
          </a:p>
        </p:txBody>
      </p:sp>
      <p:sp>
        <p:nvSpPr>
          <p:cNvPr id="76" name="Content Placeholder 75"/>
          <p:cNvSpPr>
            <a:spLocks noGrp="1"/>
          </p:cNvSpPr>
          <p:nvPr>
            <p:ph sz="quarter" idx="43"/>
          </p:nvPr>
        </p:nvSpPr>
        <p:spPr/>
        <p:txBody>
          <a:bodyPr/>
          <a:lstStyle/>
          <a:p>
            <a:r>
              <a:rPr lang="en-US" dirty="0" smtClean="0"/>
              <a:t>12.5%</a:t>
            </a:r>
            <a:endParaRPr lang="en-US" dirty="0"/>
          </a:p>
        </p:txBody>
      </p:sp>
      <p:sp>
        <p:nvSpPr>
          <p:cNvPr id="77" name="Content Placeholder 76"/>
          <p:cNvSpPr>
            <a:spLocks noGrp="1"/>
          </p:cNvSpPr>
          <p:nvPr>
            <p:ph sz="quarter" idx="44"/>
          </p:nvPr>
        </p:nvSpPr>
        <p:spPr/>
        <p:txBody>
          <a:bodyPr/>
          <a:lstStyle/>
          <a:p>
            <a:r>
              <a:rPr lang="en-US" dirty="0" smtClean="0"/>
              <a:t>22.0%</a:t>
            </a:r>
            <a:endParaRPr lang="en-US" dirty="0"/>
          </a:p>
        </p:txBody>
      </p:sp>
      <p:sp>
        <p:nvSpPr>
          <p:cNvPr id="78" name="Content Placeholder 77"/>
          <p:cNvSpPr>
            <a:spLocks noGrp="1"/>
          </p:cNvSpPr>
          <p:nvPr>
            <p:ph sz="quarter" idx="45"/>
          </p:nvPr>
        </p:nvSpPr>
        <p:spPr/>
        <p:txBody>
          <a:bodyPr/>
          <a:lstStyle/>
          <a:p>
            <a:r>
              <a:rPr lang="en-US" dirty="0" smtClean="0"/>
              <a:t>15.5%</a:t>
            </a:r>
            <a:endParaRPr lang="en-US" dirty="0"/>
          </a:p>
        </p:txBody>
      </p:sp>
      <p:sp>
        <p:nvSpPr>
          <p:cNvPr id="79" name="Content Placeholder 78"/>
          <p:cNvSpPr>
            <a:spLocks noGrp="1"/>
          </p:cNvSpPr>
          <p:nvPr>
            <p:ph sz="quarter" idx="46"/>
          </p:nvPr>
        </p:nvSpPr>
        <p:spPr/>
        <p:txBody>
          <a:bodyPr/>
          <a:lstStyle/>
          <a:p>
            <a:r>
              <a:rPr lang="en-US" dirty="0" smtClean="0"/>
              <a:t>30.3%</a:t>
            </a:r>
            <a:endParaRPr lang="en-US" dirty="0"/>
          </a:p>
        </p:txBody>
      </p:sp>
      <p:sp>
        <p:nvSpPr>
          <p:cNvPr id="80" name="Content Placeholder 79"/>
          <p:cNvSpPr>
            <a:spLocks noGrp="1"/>
          </p:cNvSpPr>
          <p:nvPr>
            <p:ph sz="quarter" idx="47"/>
          </p:nvPr>
        </p:nvSpPr>
        <p:spPr/>
        <p:txBody>
          <a:bodyPr/>
          <a:lstStyle/>
          <a:p>
            <a:r>
              <a:rPr lang="en-US" dirty="0" smtClean="0"/>
              <a:t>7.6%</a:t>
            </a:r>
            <a:endParaRPr lang="en-US" dirty="0"/>
          </a:p>
        </p:txBody>
      </p:sp>
      <p:sp>
        <p:nvSpPr>
          <p:cNvPr id="81" name="Content Placeholder 80"/>
          <p:cNvSpPr>
            <a:spLocks noGrp="1"/>
          </p:cNvSpPr>
          <p:nvPr>
            <p:ph sz="quarter" idx="48"/>
          </p:nvPr>
        </p:nvSpPr>
        <p:spPr/>
        <p:txBody>
          <a:bodyPr/>
          <a:lstStyle/>
          <a:p>
            <a:r>
              <a:rPr lang="en-US" dirty="0" smtClean="0"/>
              <a:t>3.3%</a:t>
            </a:r>
            <a:endParaRPr lang="en-US" dirty="0"/>
          </a:p>
        </p:txBody>
      </p:sp>
      <p:sp>
        <p:nvSpPr>
          <p:cNvPr id="82" name="Content Placeholder 81"/>
          <p:cNvSpPr>
            <a:spLocks noGrp="1"/>
          </p:cNvSpPr>
          <p:nvPr>
            <p:ph sz="quarter" idx="49"/>
          </p:nvPr>
        </p:nvSpPr>
        <p:spPr/>
        <p:txBody>
          <a:bodyPr/>
          <a:lstStyle/>
          <a:p>
            <a:r>
              <a:rPr lang="en-US" dirty="0" smtClean="0"/>
              <a:t>5.8%</a:t>
            </a:r>
            <a:endParaRPr lang="en-US" dirty="0"/>
          </a:p>
        </p:txBody>
      </p:sp>
      <p:sp>
        <p:nvSpPr>
          <p:cNvPr id="83" name="Content Placeholder 82"/>
          <p:cNvSpPr>
            <a:spLocks noGrp="1"/>
          </p:cNvSpPr>
          <p:nvPr>
            <p:ph sz="quarter" idx="50"/>
          </p:nvPr>
        </p:nvSpPr>
        <p:spPr/>
        <p:txBody>
          <a:bodyPr/>
          <a:lstStyle/>
          <a:p>
            <a:r>
              <a:rPr lang="en-US" dirty="0" smtClean="0"/>
              <a:t>1.0%</a:t>
            </a:r>
            <a:endParaRPr lang="en-US" dirty="0"/>
          </a:p>
        </p:txBody>
      </p:sp>
      <p:sp>
        <p:nvSpPr>
          <p:cNvPr id="84" name="Content Placeholder 83"/>
          <p:cNvSpPr>
            <a:spLocks noGrp="1"/>
          </p:cNvSpPr>
          <p:nvPr>
            <p:ph sz="quarter" idx="51"/>
          </p:nvPr>
        </p:nvSpPr>
        <p:spPr/>
        <p:txBody>
          <a:bodyPr/>
          <a:lstStyle/>
          <a:p>
            <a:r>
              <a:rPr lang="en-US" dirty="0" smtClean="0"/>
              <a:t>4.5%</a:t>
            </a:r>
            <a:endParaRPr lang="en-US" dirty="0"/>
          </a:p>
        </p:txBody>
      </p:sp>
      <p:sp>
        <p:nvSpPr>
          <p:cNvPr id="85" name="Content Placeholder 84"/>
          <p:cNvSpPr>
            <a:spLocks noGrp="1"/>
          </p:cNvSpPr>
          <p:nvPr>
            <p:ph sz="quarter" idx="52"/>
          </p:nvPr>
        </p:nvSpPr>
        <p:spPr/>
        <p:txBody>
          <a:bodyPr/>
          <a:lstStyle/>
          <a:p>
            <a:r>
              <a:rPr lang="en-US" dirty="0" smtClean="0"/>
              <a:t>3.6%</a:t>
            </a:r>
            <a:endParaRPr lang="en-US" dirty="0"/>
          </a:p>
        </p:txBody>
      </p:sp>
      <p:sp>
        <p:nvSpPr>
          <p:cNvPr id="86" name="Content Placeholder 85"/>
          <p:cNvSpPr>
            <a:spLocks noGrp="1"/>
          </p:cNvSpPr>
          <p:nvPr>
            <p:ph sz="quarter" idx="53"/>
          </p:nvPr>
        </p:nvSpPr>
        <p:spPr/>
        <p:txBody>
          <a:bodyPr/>
          <a:lstStyle/>
          <a:p>
            <a:r>
              <a:rPr lang="en-US" dirty="0" smtClean="0"/>
              <a:t>38.4%</a:t>
            </a:r>
            <a:endParaRPr lang="en-US" dirty="0"/>
          </a:p>
        </p:txBody>
      </p:sp>
      <p:sp>
        <p:nvSpPr>
          <p:cNvPr id="87" name="Content Placeholder 86"/>
          <p:cNvSpPr>
            <a:spLocks noGrp="1"/>
          </p:cNvSpPr>
          <p:nvPr>
            <p:ph sz="quarter" idx="54"/>
          </p:nvPr>
        </p:nvSpPr>
        <p:spPr/>
        <p:txBody>
          <a:bodyPr/>
          <a:lstStyle/>
          <a:p>
            <a:r>
              <a:rPr lang="en-US" dirty="0" smtClean="0"/>
              <a:t>31.6%</a:t>
            </a:r>
            <a:endParaRPr lang="en-US" dirty="0"/>
          </a:p>
        </p:txBody>
      </p:sp>
      <p:sp>
        <p:nvSpPr>
          <p:cNvPr id="88" name="Content Placeholder 87"/>
          <p:cNvSpPr>
            <a:spLocks noGrp="1"/>
          </p:cNvSpPr>
          <p:nvPr>
            <p:ph sz="quarter" idx="55"/>
          </p:nvPr>
        </p:nvSpPr>
        <p:spPr/>
        <p:txBody>
          <a:bodyPr/>
          <a:lstStyle/>
          <a:p>
            <a:r>
              <a:rPr lang="en-US" dirty="0" smtClean="0"/>
              <a:t>7.2%</a:t>
            </a:r>
            <a:endParaRPr lang="en-US" dirty="0"/>
          </a:p>
        </p:txBody>
      </p:sp>
      <p:sp>
        <p:nvSpPr>
          <p:cNvPr id="89" name="Content Placeholder 88"/>
          <p:cNvSpPr>
            <a:spLocks noGrp="1"/>
          </p:cNvSpPr>
          <p:nvPr>
            <p:ph sz="quarter" idx="56"/>
          </p:nvPr>
        </p:nvSpPr>
        <p:spPr/>
        <p:txBody>
          <a:bodyPr/>
          <a:lstStyle/>
          <a:p>
            <a:r>
              <a:rPr lang="en-US" dirty="0" smtClean="0"/>
              <a:t>13.4%</a:t>
            </a:r>
            <a:endParaRPr lang="en-US" dirty="0"/>
          </a:p>
        </p:txBody>
      </p:sp>
      <p:sp>
        <p:nvSpPr>
          <p:cNvPr id="90" name="Content Placeholder 89"/>
          <p:cNvSpPr>
            <a:spLocks noGrp="1"/>
          </p:cNvSpPr>
          <p:nvPr>
            <p:ph sz="quarter" idx="57"/>
          </p:nvPr>
        </p:nvSpPr>
        <p:spPr/>
        <p:txBody>
          <a:bodyPr>
            <a:noAutofit/>
          </a:bodyPr>
          <a:lstStyle/>
          <a:p>
            <a:r>
              <a:rPr lang="en-US" dirty="0" smtClean="0"/>
              <a:t>Q2 2009</a:t>
            </a:r>
            <a:endParaRPr lang="en-US" dirty="0"/>
          </a:p>
        </p:txBody>
      </p:sp>
      <p:sp>
        <p:nvSpPr>
          <p:cNvPr id="91" name="Content Placeholder 90"/>
          <p:cNvSpPr>
            <a:spLocks noGrp="1"/>
          </p:cNvSpPr>
          <p:nvPr>
            <p:ph sz="quarter" idx="58"/>
          </p:nvPr>
        </p:nvSpPr>
        <p:spPr/>
        <p:txBody>
          <a:bodyPr>
            <a:noAutofit/>
          </a:bodyPr>
          <a:lstStyle/>
          <a:p>
            <a:r>
              <a:rPr lang="en-US" dirty="0" smtClean="0"/>
              <a:t>Q4 2013</a:t>
            </a:r>
            <a:endParaRPr lang="en-US" dirty="0"/>
          </a:p>
        </p:txBody>
      </p:sp>
      <p:sp>
        <p:nvSpPr>
          <p:cNvPr id="30" name="Content Placeholder 91"/>
          <p:cNvSpPr>
            <a:spLocks noGrp="1"/>
          </p:cNvSpPr>
          <p:nvPr>
            <p:ph sz="quarter" idx="59"/>
          </p:nvPr>
        </p:nvSpPr>
        <p:spPr/>
        <p:txBody>
          <a:bodyPr anchor="ctr"/>
          <a:lstStyle/>
          <a:p>
            <a:r>
              <a:rPr lang="en-US" dirty="0" smtClean="0"/>
              <a:t>Complete EMR, CCD transactions to share data; Data warehousing; Data continuity with ED, ambulatory, OP</a:t>
            </a:r>
            <a:endParaRPr lang="en-US" dirty="0"/>
          </a:p>
        </p:txBody>
      </p:sp>
      <p:sp>
        <p:nvSpPr>
          <p:cNvPr id="31" name="Content Placeholder 92"/>
          <p:cNvSpPr>
            <a:spLocks noGrp="1"/>
          </p:cNvSpPr>
          <p:nvPr>
            <p:ph sz="quarter" idx="60"/>
          </p:nvPr>
        </p:nvSpPr>
        <p:spPr/>
        <p:txBody>
          <a:bodyPr anchor="ctr"/>
          <a:lstStyle/>
          <a:p>
            <a:r>
              <a:rPr lang="en-US" dirty="0" smtClean="0"/>
              <a:t>Physician documentation (structured templates), full CDSS (variance &amp; compliance), full R-PACS</a:t>
            </a:r>
            <a:endParaRPr lang="en-US" dirty="0"/>
          </a:p>
        </p:txBody>
      </p:sp>
      <p:sp>
        <p:nvSpPr>
          <p:cNvPr id="32" name="Content Placeholder 93"/>
          <p:cNvSpPr>
            <a:spLocks noGrp="1"/>
          </p:cNvSpPr>
          <p:nvPr>
            <p:ph sz="quarter" idx="61"/>
          </p:nvPr>
        </p:nvSpPr>
        <p:spPr/>
        <p:txBody>
          <a:bodyPr anchor="ctr"/>
          <a:lstStyle/>
          <a:p>
            <a:r>
              <a:rPr lang="en-US" dirty="0" smtClean="0"/>
              <a:t>Closed loop medication administration</a:t>
            </a:r>
            <a:endParaRPr lang="en-US" dirty="0"/>
          </a:p>
        </p:txBody>
      </p:sp>
      <p:sp>
        <p:nvSpPr>
          <p:cNvPr id="33" name="Content Placeholder 94"/>
          <p:cNvSpPr>
            <a:spLocks noGrp="1"/>
          </p:cNvSpPr>
          <p:nvPr>
            <p:ph sz="quarter" idx="62"/>
          </p:nvPr>
        </p:nvSpPr>
        <p:spPr/>
        <p:txBody>
          <a:bodyPr anchor="ctr"/>
          <a:lstStyle/>
          <a:p>
            <a:r>
              <a:rPr lang="en-US" dirty="0" smtClean="0"/>
              <a:t>CPOE, Clinical Decision Support (clinical protocols)</a:t>
            </a:r>
            <a:endParaRPr lang="en-US" dirty="0"/>
          </a:p>
        </p:txBody>
      </p:sp>
      <p:sp>
        <p:nvSpPr>
          <p:cNvPr id="34" name="Content Placeholder 95"/>
          <p:cNvSpPr>
            <a:spLocks noGrp="1"/>
          </p:cNvSpPr>
          <p:nvPr>
            <p:ph sz="quarter" idx="63"/>
          </p:nvPr>
        </p:nvSpPr>
        <p:spPr/>
        <p:txBody>
          <a:bodyPr anchor="ctr"/>
          <a:lstStyle/>
          <a:p>
            <a:r>
              <a:rPr lang="en-US" dirty="0" smtClean="0"/>
              <a:t>Nursing/clinical documentation (flow sheets), CDSS (error checking), PACS available outside Radiology</a:t>
            </a:r>
            <a:endParaRPr lang="en-US" dirty="0"/>
          </a:p>
        </p:txBody>
      </p:sp>
      <p:sp>
        <p:nvSpPr>
          <p:cNvPr id="35" name="Content Placeholder 96"/>
          <p:cNvSpPr>
            <a:spLocks noGrp="1"/>
          </p:cNvSpPr>
          <p:nvPr>
            <p:ph sz="quarter" idx="64"/>
          </p:nvPr>
        </p:nvSpPr>
        <p:spPr/>
        <p:txBody>
          <a:bodyPr anchor="ctr"/>
          <a:lstStyle/>
          <a:p>
            <a:r>
              <a:rPr lang="en-US" dirty="0" smtClean="0"/>
              <a:t>CDR, Controlled Medical Vocabulary, CDS, may have Document Imaging; HIE capable</a:t>
            </a:r>
            <a:endParaRPr lang="en-US" dirty="0"/>
          </a:p>
        </p:txBody>
      </p:sp>
      <p:sp>
        <p:nvSpPr>
          <p:cNvPr id="36" name="Content Placeholder 97"/>
          <p:cNvSpPr>
            <a:spLocks noGrp="1"/>
          </p:cNvSpPr>
          <p:nvPr>
            <p:ph sz="quarter" idx="65"/>
          </p:nvPr>
        </p:nvSpPr>
        <p:spPr/>
        <p:txBody>
          <a:bodyPr anchor="ctr"/>
          <a:lstStyle/>
          <a:p>
            <a:r>
              <a:rPr lang="en-US" dirty="0" smtClean="0"/>
              <a:t>Ancillaries - Lab, Rad, Pharmacy - All Installed</a:t>
            </a:r>
            <a:endParaRPr lang="en-US" dirty="0"/>
          </a:p>
        </p:txBody>
      </p:sp>
      <p:sp>
        <p:nvSpPr>
          <p:cNvPr id="37" name="Content Placeholder 98"/>
          <p:cNvSpPr>
            <a:spLocks noGrp="1"/>
          </p:cNvSpPr>
          <p:nvPr>
            <p:ph sz="quarter" idx="66"/>
          </p:nvPr>
        </p:nvSpPr>
        <p:spPr/>
        <p:txBody>
          <a:bodyPr anchor="ctr"/>
          <a:lstStyle/>
          <a:p>
            <a:r>
              <a:rPr lang="en-US" dirty="0" smtClean="0"/>
              <a:t>All Three Ancillaries Not Installed</a:t>
            </a:r>
            <a:endParaRPr lang="en-US" dirty="0"/>
          </a:p>
        </p:txBody>
      </p:sp>
      <p:sp>
        <p:nvSpPr>
          <p:cNvPr id="100" name="Content Placeholder 99"/>
          <p:cNvSpPr>
            <a:spLocks noGrp="1"/>
          </p:cNvSpPr>
          <p:nvPr>
            <p:ph sz="quarter" idx="67"/>
          </p:nvPr>
        </p:nvSpPr>
        <p:spPr/>
        <p:txBody>
          <a:bodyPr/>
          <a:lstStyle/>
          <a:p>
            <a:r>
              <a:rPr lang="en-US" dirty="0" smtClean="0"/>
              <a:t>N = 5167</a:t>
            </a:r>
            <a:endParaRPr lang="en-US" dirty="0"/>
          </a:p>
        </p:txBody>
      </p:sp>
      <p:sp>
        <p:nvSpPr>
          <p:cNvPr id="101" name="Content Placeholder 100"/>
          <p:cNvSpPr>
            <a:spLocks noGrp="1"/>
          </p:cNvSpPr>
          <p:nvPr>
            <p:ph sz="quarter" idx="68"/>
          </p:nvPr>
        </p:nvSpPr>
        <p:spPr/>
        <p:txBody>
          <a:bodyPr/>
          <a:lstStyle/>
          <a:p>
            <a:r>
              <a:rPr lang="en-US" dirty="0" smtClean="0"/>
              <a:t>N = 5458</a:t>
            </a:r>
            <a:endParaRPr lang="en-US" dirty="0"/>
          </a:p>
        </p:txBody>
      </p:sp>
      <p:sp>
        <p:nvSpPr>
          <p:cNvPr id="2" name="Rectangle 1"/>
          <p:cNvSpPr/>
          <p:nvPr/>
        </p:nvSpPr>
        <p:spPr>
          <a:xfrm>
            <a:off x="6477000" y="442913"/>
            <a:ext cx="2024063" cy="5729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prstClr val="black"/>
              </a:solidFill>
            </a:endParaRPr>
          </a:p>
        </p:txBody>
      </p:sp>
      <p:sp>
        <p:nvSpPr>
          <p:cNvPr id="3" name="Rectangle 2"/>
          <p:cNvSpPr/>
          <p:nvPr/>
        </p:nvSpPr>
        <p:spPr>
          <a:xfrm>
            <a:off x="1042988" y="5999558"/>
            <a:ext cx="4629150" cy="1726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6605162" y="1498608"/>
            <a:ext cx="2335638" cy="3539430"/>
          </a:xfrm>
          <a:prstGeom prst="rect">
            <a:avLst/>
          </a:prstGeom>
        </p:spPr>
        <p:txBody>
          <a:bodyPr vert="horz" lIns="0" tIns="45720" rIns="91440" bIns="45720" rtlCol="0" anchor="ctr">
            <a:normAutofit/>
          </a:bodyPr>
          <a:lstStyle>
            <a:defPPr>
              <a:defRPr lang="en-US"/>
            </a:defPPr>
            <a:lvl1pPr>
              <a:spcBef>
                <a:spcPct val="0"/>
              </a:spcBef>
              <a:buNone/>
              <a:defRPr sz="2800" b="1" i="0">
                <a:solidFill>
                  <a:schemeClr val="accent1"/>
                </a:solidFill>
                <a:latin typeface="Verdana"/>
                <a:ea typeface="+mj-ea"/>
                <a:cs typeface="Verdana"/>
              </a:defRPr>
            </a:lvl1pPr>
          </a:lstStyle>
          <a:p>
            <a:pPr algn="ctr"/>
            <a:endParaRPr lang="en-US" sz="2000" dirty="0">
              <a:solidFill>
                <a:srgbClr val="4F81BD"/>
              </a:solidFill>
            </a:endParaRPr>
          </a:p>
          <a:p>
            <a:pPr algn="ctr"/>
            <a:r>
              <a:rPr lang="en-US" sz="2000" dirty="0">
                <a:solidFill>
                  <a:srgbClr val="4F81BD"/>
                </a:solidFill>
              </a:rPr>
              <a:t> … 7 Stages that lead to Highest Quality in Patient Care</a:t>
            </a:r>
          </a:p>
        </p:txBody>
      </p:sp>
      <p:sp>
        <p:nvSpPr>
          <p:cNvPr id="6" name="Rectangle 5"/>
          <p:cNvSpPr/>
          <p:nvPr/>
        </p:nvSpPr>
        <p:spPr>
          <a:xfrm>
            <a:off x="928913" y="566057"/>
            <a:ext cx="5618191" cy="638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768715" y="442913"/>
            <a:ext cx="7606570" cy="523220"/>
          </a:xfrm>
          <a:prstGeom prst="rect">
            <a:avLst/>
          </a:prstGeom>
        </p:spPr>
        <p:txBody>
          <a:bodyPr vert="horz" lIns="0" tIns="45720" rIns="91440" bIns="45720" rtlCol="0" anchor="ctr">
            <a:normAutofit/>
          </a:bodyPr>
          <a:lstStyle>
            <a:lvl1pPr>
              <a:spcBef>
                <a:spcPct val="0"/>
              </a:spcBef>
              <a:buNone/>
              <a:defRPr sz="2800" b="1" i="0">
                <a:solidFill>
                  <a:schemeClr val="accent1"/>
                </a:solidFill>
                <a:latin typeface="Verdana"/>
                <a:ea typeface="+mj-ea"/>
                <a:cs typeface="Verdana"/>
              </a:defRPr>
            </a:lvl1pPr>
          </a:lstStyle>
          <a:p>
            <a:pPr algn="ctr"/>
            <a:r>
              <a:rPr lang="en-US" dirty="0" smtClean="0">
                <a:solidFill>
                  <a:srgbClr val="4F81BD"/>
                </a:solidFill>
              </a:rPr>
              <a:t>Acute EMRAM…</a:t>
            </a:r>
            <a:endParaRPr lang="en-US" dirty="0">
              <a:solidFill>
                <a:srgbClr val="4F81BD"/>
              </a:solidFill>
            </a:endParaRPr>
          </a:p>
        </p:txBody>
      </p:sp>
      <p:sp>
        <p:nvSpPr>
          <p:cNvPr id="5" name="Slide Number Placeholder 4"/>
          <p:cNvSpPr>
            <a:spLocks noGrp="1"/>
          </p:cNvSpPr>
          <p:nvPr>
            <p:ph type="sldNum" sz="quarter" idx="10"/>
          </p:nvPr>
        </p:nvSpPr>
        <p:spPr/>
        <p:txBody>
          <a:bodyPr/>
          <a:lstStyle/>
          <a:p>
            <a:pPr>
              <a:defRPr/>
            </a:pPr>
            <a:fld id="{6DD8382B-8A66-E44B-AA91-D9EAE6FC0864}"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11426178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History of the Acute EMRAM</a:t>
            </a:r>
            <a:endParaRPr lang="en-US" b="1" dirty="0">
              <a:solidFill>
                <a:srgbClr val="0070C0"/>
              </a:solidFill>
            </a:endParaRPr>
          </a:p>
        </p:txBody>
      </p:sp>
      <p:sp>
        <p:nvSpPr>
          <p:cNvPr id="3" name="Content Placeholder 2"/>
          <p:cNvSpPr>
            <a:spLocks noGrp="1"/>
          </p:cNvSpPr>
          <p:nvPr>
            <p:ph idx="1"/>
          </p:nvPr>
        </p:nvSpPr>
        <p:spPr/>
        <p:txBody>
          <a:bodyPr>
            <a:normAutofit fontScale="92500"/>
          </a:bodyPr>
          <a:lstStyle/>
          <a:p>
            <a:r>
              <a:rPr lang="en-US" dirty="0" smtClean="0"/>
              <a:t>Created in 2005</a:t>
            </a:r>
          </a:p>
          <a:p>
            <a:r>
              <a:rPr lang="en-US" dirty="0" smtClean="0"/>
              <a:t>To reflect a typical manner in which a hospital progresses towards a paperless EPR environment</a:t>
            </a:r>
          </a:p>
          <a:p>
            <a:r>
              <a:rPr lang="en-US" dirty="0" smtClean="0"/>
              <a:t>Introduces the concept of a roadmap</a:t>
            </a:r>
          </a:p>
          <a:p>
            <a:r>
              <a:rPr lang="en-US" dirty="0" smtClean="0"/>
              <a:t>To inform government policy</a:t>
            </a:r>
          </a:p>
          <a:p>
            <a:r>
              <a:rPr lang="en-US" dirty="0" smtClean="0"/>
              <a:t>Publically announce stage 6 and stage 7</a:t>
            </a:r>
          </a:p>
          <a:p>
            <a:r>
              <a:rPr lang="en-US" dirty="0" smtClean="0"/>
              <a:t>Validation lasts for 3 years</a:t>
            </a:r>
          </a:p>
          <a:p>
            <a:r>
              <a:rPr lang="en-US" dirty="0" smtClean="0"/>
              <a:t>Revision launched April 2016</a:t>
            </a:r>
            <a:endParaRPr lang="en-US" dirty="0"/>
          </a:p>
          <a:p>
            <a:endParaRPr lang="en-US" dirty="0" smtClean="0"/>
          </a:p>
          <a:p>
            <a:endParaRPr lang="en-US" dirty="0" smtClean="0"/>
          </a:p>
          <a:p>
            <a:endParaRPr lang="en-US" dirty="0"/>
          </a:p>
        </p:txBody>
      </p:sp>
      <p:grpSp>
        <p:nvGrpSpPr>
          <p:cNvPr id="5" name="Group 4"/>
          <p:cNvGrpSpPr/>
          <p:nvPr/>
        </p:nvGrpSpPr>
        <p:grpSpPr>
          <a:xfrm>
            <a:off x="23272" y="5907892"/>
            <a:ext cx="9120728"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4345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The Acute Care EMRAM….</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This is inpatient oriented</a:t>
            </a:r>
          </a:p>
          <a:p>
            <a:pPr lvl="1"/>
            <a:r>
              <a:rPr lang="en-US" dirty="0" smtClean="0"/>
              <a:t>All standards in stages 1 to 6 relate to wards and  inpatient services</a:t>
            </a:r>
          </a:p>
          <a:p>
            <a:pPr lvl="1"/>
            <a:r>
              <a:rPr lang="en-US" dirty="0" smtClean="0"/>
              <a:t>At Stage 7, we expect A&amp;E to be the same as all inpatient units</a:t>
            </a:r>
          </a:p>
          <a:p>
            <a:pPr lvl="1"/>
            <a:r>
              <a:rPr lang="en-US" dirty="0" smtClean="0"/>
              <a:t>Observation beds treated the same as A&amp;E</a:t>
            </a:r>
          </a:p>
          <a:p>
            <a:pPr lvl="1"/>
            <a:r>
              <a:rPr lang="en-US" dirty="0" smtClean="0"/>
              <a:t>We do not consider OPD or other hospital based clinics</a:t>
            </a:r>
            <a:endParaRPr lang="en-US" dirty="0"/>
          </a:p>
        </p:txBody>
      </p:sp>
      <p:grpSp>
        <p:nvGrpSpPr>
          <p:cNvPr id="4" name="Group 3"/>
          <p:cNvGrpSpPr/>
          <p:nvPr/>
        </p:nvGrpSpPr>
        <p:grpSpPr>
          <a:xfrm>
            <a:off x="23272" y="5907892"/>
            <a:ext cx="8941216"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1213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0….</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Does not have all three</a:t>
            </a:r>
            <a:r>
              <a:rPr lang="en-US" dirty="0" smtClean="0"/>
              <a:t>:-</a:t>
            </a:r>
          </a:p>
          <a:p>
            <a:pPr marL="0" indent="0">
              <a:buNone/>
            </a:pPr>
            <a:endParaRPr lang="en-US" dirty="0" smtClean="0"/>
          </a:p>
          <a:p>
            <a:pPr lvl="1"/>
            <a:r>
              <a:rPr lang="en-US" dirty="0" smtClean="0"/>
              <a:t>General Laboratory Information System</a:t>
            </a:r>
          </a:p>
          <a:p>
            <a:pPr lvl="2"/>
            <a:r>
              <a:rPr lang="en-US" dirty="0" smtClean="0"/>
              <a:t>? Anatomical Pathology  </a:t>
            </a:r>
          </a:p>
          <a:p>
            <a:pPr lvl="1"/>
            <a:r>
              <a:rPr lang="en-US" dirty="0" smtClean="0"/>
              <a:t>Radiology Information System </a:t>
            </a:r>
          </a:p>
          <a:p>
            <a:pPr lvl="2"/>
            <a:r>
              <a:rPr lang="en-US" dirty="0" smtClean="0"/>
              <a:t>Not PACS</a:t>
            </a:r>
          </a:p>
          <a:p>
            <a:pPr lvl="1"/>
            <a:r>
              <a:rPr lang="en-US" dirty="0" smtClean="0"/>
              <a:t>Pharmacy Information System</a:t>
            </a:r>
          </a:p>
          <a:p>
            <a:pPr lvl="1"/>
            <a:endParaRPr lang="en-US" dirty="0"/>
          </a:p>
        </p:txBody>
      </p:sp>
      <p:grpSp>
        <p:nvGrpSpPr>
          <p:cNvPr id="4" name="Group 3"/>
          <p:cNvGrpSpPr/>
          <p:nvPr/>
        </p:nvGrpSpPr>
        <p:grpSpPr>
          <a:xfrm>
            <a:off x="23272" y="5866504"/>
            <a:ext cx="9013224"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99081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1….</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All three</a:t>
            </a:r>
            <a:r>
              <a:rPr lang="en-US" dirty="0" smtClean="0"/>
              <a:t>:  Pathology, Radiology and Pharmacy</a:t>
            </a:r>
          </a:p>
          <a:p>
            <a:pPr marL="0" indent="0">
              <a:buNone/>
            </a:pPr>
            <a:endParaRPr lang="en-US" dirty="0" smtClean="0"/>
          </a:p>
          <a:p>
            <a:r>
              <a:rPr lang="en-US" dirty="0" smtClean="0"/>
              <a:t>Low level expectations</a:t>
            </a:r>
            <a:endParaRPr lang="en-US" dirty="0"/>
          </a:p>
          <a:p>
            <a:pPr lvl="1"/>
            <a:r>
              <a:rPr lang="en-US" dirty="0" smtClean="0"/>
              <a:t>Basic Lab function</a:t>
            </a:r>
          </a:p>
          <a:p>
            <a:pPr lvl="1"/>
            <a:r>
              <a:rPr lang="en-US" dirty="0" smtClean="0"/>
              <a:t>Pharmacy has drug to drug, cumulative dosing, drug to allergies, etc.   Any CDSS in Pharmacy?</a:t>
            </a:r>
          </a:p>
          <a:p>
            <a:pPr marL="457200" lvl="1" indent="0">
              <a:buNone/>
            </a:pPr>
            <a:endParaRPr lang="en-US" dirty="0" smtClean="0"/>
          </a:p>
          <a:p>
            <a:r>
              <a:rPr lang="en-US" dirty="0" smtClean="0"/>
              <a:t>“General lab” – we do not distinguish  </a:t>
            </a:r>
          </a:p>
          <a:p>
            <a:pPr marL="0" indent="0">
              <a:buNone/>
            </a:pPr>
            <a:endParaRPr lang="en-US" dirty="0" smtClean="0"/>
          </a:p>
        </p:txBody>
      </p:sp>
      <p:grpSp>
        <p:nvGrpSpPr>
          <p:cNvPr id="4" name="Group 3"/>
          <p:cNvGrpSpPr/>
          <p:nvPr/>
        </p:nvGrpSpPr>
        <p:grpSpPr>
          <a:xfrm>
            <a:off x="23272" y="5907892"/>
            <a:ext cx="9013224"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294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A connection between </a:t>
            </a:r>
            <a:br>
              <a:rPr lang="en-GB" b="1" dirty="0" smtClean="0">
                <a:solidFill>
                  <a:srgbClr val="0070C0"/>
                </a:solidFill>
              </a:rPr>
            </a:br>
            <a:r>
              <a:rPr lang="en-GB" b="1" dirty="0" smtClean="0">
                <a:solidFill>
                  <a:srgbClr val="0070C0"/>
                </a:solidFill>
              </a:rPr>
              <a:t>Harrogate and London</a:t>
            </a:r>
            <a:endParaRPr lang="en-GB" b="1"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7" y="1844824"/>
            <a:ext cx="3895925" cy="2376264"/>
          </a:xfrm>
        </p:spPr>
      </p:pic>
      <p:pic>
        <p:nvPicPr>
          <p:cNvPr id="1027" name="Picture 3" descr="C:\Users\John Rayner\Pictures\images6318JQ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25" y="4221088"/>
            <a:ext cx="388843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hn Rayner\Pictures\l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4824"/>
            <a:ext cx="388843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hn Rayner\Pictures\lond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21088"/>
            <a:ext cx="3888432" cy="23042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3272" y="5907892"/>
            <a:ext cx="8797200" cy="910032"/>
            <a:chOff x="-274476" y="5949280"/>
            <a:chExt cx="9418476" cy="910032"/>
          </a:xfrm>
        </p:grpSpPr>
        <p:pic>
          <p:nvPicPr>
            <p:cNvPr id="8" name="Picture 2" descr="C:\Users\Citadel\Documents\HIMSS UK Logo\HIMSS UK Logo.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Slide Number Placeholder 2"/>
          <p:cNvSpPr>
            <a:spLocks noGrp="1"/>
          </p:cNvSpPr>
          <p:nvPr>
            <p:ph type="sldNum" sz="quarter" idx="12"/>
          </p:nvPr>
        </p:nvSpPr>
        <p:spPr/>
        <p:txBody>
          <a:bodyPr/>
          <a:lstStyle/>
          <a:p>
            <a:fld id="{F00A7B7A-251A-4190-9216-3F2F9C8A7926}" type="slidenum">
              <a:rPr lang="en-GB" smtClean="0"/>
              <a:t>2</a:t>
            </a:fld>
            <a:endParaRPr lang="en-GB"/>
          </a:p>
        </p:txBody>
      </p:sp>
    </p:spTree>
    <p:extLst>
      <p:ext uri="{BB962C8B-B14F-4D97-AF65-F5344CB8AC3E}">
        <p14:creationId xmlns:p14="http://schemas.microsoft.com/office/powerpoint/2010/main" val="2055426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1 continued….</a:t>
            </a:r>
            <a:endParaRPr lang="en-US" b="1" dirty="0">
              <a:solidFill>
                <a:srgbClr val="0070C0"/>
              </a:solidFill>
            </a:endParaRPr>
          </a:p>
        </p:txBody>
      </p:sp>
      <p:sp>
        <p:nvSpPr>
          <p:cNvPr id="3" name="Content Placeholder 2"/>
          <p:cNvSpPr>
            <a:spLocks noGrp="1"/>
          </p:cNvSpPr>
          <p:nvPr>
            <p:ph idx="1"/>
          </p:nvPr>
        </p:nvSpPr>
        <p:spPr>
          <a:xfrm>
            <a:off x="715819" y="1241946"/>
            <a:ext cx="7786735" cy="4967785"/>
          </a:xfrm>
        </p:spPr>
        <p:txBody>
          <a:bodyPr/>
          <a:lstStyle/>
          <a:p>
            <a:endParaRPr lang="en-US" dirty="0" smtClean="0"/>
          </a:p>
          <a:p>
            <a:r>
              <a:rPr lang="en-US" dirty="0" smtClean="0">
                <a:solidFill>
                  <a:srgbClr val="FF0000"/>
                </a:solidFill>
              </a:rPr>
              <a:t>Outsourced Path, Rad or Pharmacy</a:t>
            </a:r>
            <a:endParaRPr lang="en-US" dirty="0">
              <a:solidFill>
                <a:srgbClr val="FF0000"/>
              </a:solidFill>
            </a:endParaRPr>
          </a:p>
          <a:p>
            <a:pPr lvl="1"/>
            <a:r>
              <a:rPr lang="en-US" dirty="0" smtClean="0"/>
              <a:t>Very common in central Europe</a:t>
            </a:r>
          </a:p>
          <a:p>
            <a:pPr lvl="2"/>
            <a:r>
              <a:rPr lang="en-US" dirty="0" smtClean="0"/>
              <a:t>Mobile CT, MRI or off site Pathology</a:t>
            </a:r>
          </a:p>
          <a:p>
            <a:pPr lvl="2"/>
            <a:r>
              <a:rPr lang="en-US" dirty="0" smtClean="0"/>
              <a:t>Pharmacy outsourcing for stock management, high cost or specialist medicines</a:t>
            </a:r>
            <a:endParaRPr lang="en-US" dirty="0"/>
          </a:p>
          <a:p>
            <a:pPr lvl="2"/>
            <a:endParaRPr lang="en-US" dirty="0" smtClean="0"/>
          </a:p>
          <a:p>
            <a:pPr marL="914400" lvl="2" indent="0">
              <a:buNone/>
            </a:pPr>
            <a:endParaRPr lang="en-US" dirty="0"/>
          </a:p>
        </p:txBody>
      </p:sp>
      <p:grpSp>
        <p:nvGrpSpPr>
          <p:cNvPr id="5" name="Group 4"/>
          <p:cNvGrpSpPr/>
          <p:nvPr/>
        </p:nvGrpSpPr>
        <p:grpSpPr>
          <a:xfrm>
            <a:off x="23272" y="5907892"/>
            <a:ext cx="8941216"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158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2….</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en-US" dirty="0" smtClean="0"/>
              <a:t>Has a </a:t>
            </a:r>
            <a:r>
              <a:rPr lang="en-US" dirty="0" smtClean="0">
                <a:solidFill>
                  <a:srgbClr val="FF0000"/>
                </a:solidFill>
              </a:rPr>
              <a:t>single clinical data repository </a:t>
            </a:r>
            <a:r>
              <a:rPr lang="en-US" dirty="0" smtClean="0"/>
              <a:t>(CDR) into which all orders and all results are written so staff are not having to sign into other systems to see results</a:t>
            </a:r>
          </a:p>
          <a:p>
            <a:pPr lvl="1"/>
            <a:r>
              <a:rPr lang="en-US" dirty="0" smtClean="0"/>
              <a:t>Exception: images are expected to be in an image repository – radiology, pathology, VNA –linked from main system</a:t>
            </a:r>
          </a:p>
          <a:p>
            <a:r>
              <a:rPr lang="en-US" dirty="0" smtClean="0"/>
              <a:t>Controlled Medical Vocabulary (CMV)</a:t>
            </a:r>
          </a:p>
          <a:p>
            <a:pPr lvl="1"/>
            <a:r>
              <a:rPr lang="en-US" dirty="0" smtClean="0"/>
              <a:t>This is basic HL-7 expectation when OE and Lab, Rad, or Pharm are different vendors</a:t>
            </a:r>
          </a:p>
          <a:p>
            <a:r>
              <a:rPr lang="en-US" dirty="0" smtClean="0">
                <a:solidFill>
                  <a:srgbClr val="FF0000"/>
                </a:solidFill>
              </a:rPr>
              <a:t>Basic Clinical Decision Support</a:t>
            </a:r>
          </a:p>
          <a:p>
            <a:pPr lvl="1"/>
            <a:r>
              <a:rPr lang="en-US" dirty="0" smtClean="0"/>
              <a:t>Duplicate tests, rudimentary conflict checking</a:t>
            </a:r>
          </a:p>
          <a:p>
            <a:pPr marL="0" indent="0">
              <a:buNone/>
            </a:pPr>
            <a:endParaRPr lang="en-US" dirty="0"/>
          </a:p>
        </p:txBody>
      </p:sp>
      <p:grpSp>
        <p:nvGrpSpPr>
          <p:cNvPr id="4" name="Group 3"/>
          <p:cNvGrpSpPr/>
          <p:nvPr/>
        </p:nvGrpSpPr>
        <p:grpSpPr>
          <a:xfrm>
            <a:off x="23272" y="5907892"/>
            <a:ext cx="8941216"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00058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3….</a:t>
            </a:r>
            <a:endParaRPr lang="en-US" b="1" dirty="0">
              <a:solidFill>
                <a:srgbClr val="0070C0"/>
              </a:solidFill>
            </a:endParaRPr>
          </a:p>
        </p:txBody>
      </p:sp>
      <p:sp>
        <p:nvSpPr>
          <p:cNvPr id="3" name="Content Placeholder 2"/>
          <p:cNvSpPr>
            <a:spLocks noGrp="1"/>
          </p:cNvSpPr>
          <p:nvPr>
            <p:ph idx="1"/>
          </p:nvPr>
        </p:nvSpPr>
        <p:spPr>
          <a:xfrm>
            <a:off x="715819" y="1241946"/>
            <a:ext cx="7923214" cy="4967785"/>
          </a:xfrm>
        </p:spPr>
        <p:txBody>
          <a:bodyPr>
            <a:normAutofit/>
          </a:bodyPr>
          <a:lstStyle/>
          <a:p>
            <a:r>
              <a:rPr lang="en-US" dirty="0" smtClean="0">
                <a:solidFill>
                  <a:srgbClr val="FF0000"/>
                </a:solidFill>
              </a:rPr>
              <a:t>Electronic documentation (Nursing)</a:t>
            </a:r>
          </a:p>
          <a:p>
            <a:r>
              <a:rPr lang="en-US" dirty="0" smtClean="0"/>
              <a:t> Knowledge Based Charting  </a:t>
            </a:r>
          </a:p>
          <a:p>
            <a:pPr lvl="1"/>
            <a:r>
              <a:rPr lang="en-US" dirty="0" smtClean="0"/>
              <a:t>nursing orders </a:t>
            </a:r>
          </a:p>
          <a:p>
            <a:pPr lvl="1"/>
            <a:r>
              <a:rPr lang="en-US" dirty="0" smtClean="0"/>
              <a:t>tasks</a:t>
            </a:r>
          </a:p>
          <a:p>
            <a:pPr lvl="1"/>
            <a:r>
              <a:rPr lang="en-US" dirty="0" smtClean="0"/>
              <a:t> initial assessment </a:t>
            </a:r>
          </a:p>
          <a:p>
            <a:pPr lvl="1"/>
            <a:r>
              <a:rPr lang="en-US" dirty="0" smtClean="0"/>
              <a:t>ongoing assessments </a:t>
            </a:r>
          </a:p>
          <a:p>
            <a:pPr lvl="1"/>
            <a:r>
              <a:rPr lang="en-US" dirty="0" smtClean="0"/>
              <a:t>medicines reconciliation </a:t>
            </a:r>
          </a:p>
          <a:p>
            <a:pPr lvl="1"/>
            <a:r>
              <a:rPr lang="en-US" dirty="0" err="1" smtClean="0"/>
              <a:t>eMAR</a:t>
            </a:r>
            <a:r>
              <a:rPr lang="en-US" dirty="0" smtClean="0"/>
              <a:t> </a:t>
            </a:r>
          </a:p>
          <a:p>
            <a:pPr lvl="1"/>
            <a:r>
              <a:rPr lang="en-US" dirty="0" smtClean="0"/>
              <a:t>vital signs</a:t>
            </a:r>
          </a:p>
          <a:p>
            <a:pPr marL="0" indent="0">
              <a:buNone/>
            </a:pPr>
            <a:endParaRPr lang="en-US" dirty="0" smtClean="0"/>
          </a:p>
          <a:p>
            <a:pPr marL="0" indent="0">
              <a:buNone/>
            </a:pPr>
            <a:endParaRPr lang="en-US" dirty="0" smtClean="0"/>
          </a:p>
          <a:p>
            <a:endParaRPr lang="en-US" dirty="0" smtClean="0"/>
          </a:p>
        </p:txBody>
      </p:sp>
      <p:grpSp>
        <p:nvGrpSpPr>
          <p:cNvPr id="5" name="Group 4"/>
          <p:cNvGrpSpPr/>
          <p:nvPr/>
        </p:nvGrpSpPr>
        <p:grpSpPr>
          <a:xfrm>
            <a:off x="23272" y="5907892"/>
            <a:ext cx="8869208"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9901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4….</a:t>
            </a:r>
            <a:endParaRPr lang="en-US"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Order Communications </a:t>
            </a:r>
            <a:r>
              <a:rPr lang="en-US" dirty="0" smtClean="0"/>
              <a:t>(CPOE) available with appropriate Clinical Decision Support (CDS)</a:t>
            </a:r>
          </a:p>
          <a:p>
            <a:pPr lvl="1"/>
            <a:r>
              <a:rPr lang="en-US" dirty="0" smtClean="0"/>
              <a:t>This needs to be available </a:t>
            </a:r>
            <a:r>
              <a:rPr lang="en-US" dirty="0"/>
              <a:t>on one </a:t>
            </a:r>
            <a:r>
              <a:rPr lang="en-US" dirty="0" smtClean="0"/>
              <a:t>ward </a:t>
            </a:r>
            <a:r>
              <a:rPr lang="en-US" dirty="0"/>
              <a:t>at Stage </a:t>
            </a:r>
            <a:r>
              <a:rPr lang="en-US" dirty="0" smtClean="0"/>
              <a:t>4</a:t>
            </a:r>
          </a:p>
          <a:p>
            <a:pPr lvl="2"/>
            <a:r>
              <a:rPr lang="en-US" dirty="0" smtClean="0"/>
              <a:t>Looking for capability </a:t>
            </a:r>
            <a:endParaRPr lang="en-US" dirty="0"/>
          </a:p>
          <a:p>
            <a:pPr lvl="2"/>
            <a:r>
              <a:rPr lang="en-US" dirty="0"/>
              <a:t>All </a:t>
            </a:r>
            <a:r>
              <a:rPr lang="en-US" dirty="0" smtClean="0"/>
              <a:t>wards for Stage 7</a:t>
            </a:r>
          </a:p>
          <a:p>
            <a:pPr lvl="2"/>
            <a:r>
              <a:rPr lang="en-US" dirty="0" smtClean="0"/>
              <a:t>At Stage 4, we are not expecting every order type being entered – just that CPOE is live &amp; in use on one inpatient ward</a:t>
            </a:r>
          </a:p>
          <a:p>
            <a:pPr marL="914400" lvl="2" indent="0">
              <a:buNone/>
            </a:pPr>
            <a:endParaRPr lang="en-US" dirty="0"/>
          </a:p>
          <a:p>
            <a:pPr lvl="1"/>
            <a:r>
              <a:rPr lang="en-US" dirty="0" smtClean="0"/>
              <a:t>Nothing complicated!! </a:t>
            </a:r>
            <a:r>
              <a:rPr lang="en-US" dirty="0" err="1" smtClean="0"/>
              <a:t>Eg</a:t>
            </a:r>
            <a:r>
              <a:rPr lang="en-US" dirty="0" smtClean="0"/>
              <a:t> Chemotherapy</a:t>
            </a:r>
          </a:p>
          <a:p>
            <a:pPr marL="914400" lvl="2" indent="0">
              <a:buNone/>
            </a:pPr>
            <a:endParaRPr lang="en-US" dirty="0" smtClean="0"/>
          </a:p>
          <a:p>
            <a:pPr lvl="1"/>
            <a:endParaRPr lang="en-US" dirty="0"/>
          </a:p>
        </p:txBody>
      </p:sp>
      <p:grpSp>
        <p:nvGrpSpPr>
          <p:cNvPr id="4" name="Group 3"/>
          <p:cNvGrpSpPr/>
          <p:nvPr/>
        </p:nvGrpSpPr>
        <p:grpSpPr>
          <a:xfrm>
            <a:off x="23272" y="5907892"/>
            <a:ext cx="8869208"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75685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5….</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Full Radiology PACS</a:t>
            </a:r>
          </a:p>
          <a:p>
            <a:pPr lvl="1"/>
            <a:r>
              <a:rPr lang="en-US" dirty="0" smtClean="0"/>
              <a:t>Radiology exams </a:t>
            </a:r>
            <a:r>
              <a:rPr lang="en-US" dirty="0"/>
              <a:t>are stored in PACS and are available over the intranet and available off </a:t>
            </a:r>
            <a:r>
              <a:rPr lang="en-US" dirty="0" smtClean="0"/>
              <a:t>the main hospital site</a:t>
            </a:r>
          </a:p>
          <a:p>
            <a:pPr lvl="1"/>
            <a:r>
              <a:rPr lang="en-US" dirty="0" smtClean="0"/>
              <a:t>Is the hospital filmless or not?</a:t>
            </a:r>
            <a:endParaRPr lang="en-US" dirty="0"/>
          </a:p>
          <a:p>
            <a:pPr lvl="1"/>
            <a:r>
              <a:rPr lang="en-US" dirty="0" smtClean="0"/>
              <a:t>Cardiology PACS scored with </a:t>
            </a:r>
            <a:r>
              <a:rPr lang="en-US" u="sng" dirty="0" smtClean="0"/>
              <a:t>extra points </a:t>
            </a:r>
            <a:r>
              <a:rPr lang="en-US" dirty="0" smtClean="0"/>
              <a:t>(Cath, CCT, Echocardiology, Intravascular ultrasound, nuclear cardiology)</a:t>
            </a:r>
            <a:endParaRPr lang="en-US" dirty="0"/>
          </a:p>
          <a:p>
            <a:pPr lvl="1"/>
            <a:endParaRPr lang="en-US" dirty="0"/>
          </a:p>
        </p:txBody>
      </p:sp>
      <p:grpSp>
        <p:nvGrpSpPr>
          <p:cNvPr id="4" name="Group 3"/>
          <p:cNvGrpSpPr/>
          <p:nvPr/>
        </p:nvGrpSpPr>
        <p:grpSpPr>
          <a:xfrm>
            <a:off x="23272" y="5907892"/>
            <a:ext cx="9013224"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751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6….</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Closed Loop Medication Administration (CLMA)</a:t>
            </a:r>
          </a:p>
          <a:p>
            <a:pPr lvl="1"/>
            <a:r>
              <a:rPr lang="en-US" dirty="0" smtClean="0"/>
              <a:t>Step 1: Order / prescription is entered by the Doctor and the order is sent to pharmacy</a:t>
            </a:r>
          </a:p>
          <a:p>
            <a:pPr lvl="1"/>
            <a:r>
              <a:rPr lang="en-US" dirty="0" smtClean="0"/>
              <a:t>Step 2: Pharmacist verifies the order</a:t>
            </a:r>
          </a:p>
          <a:p>
            <a:pPr lvl="1"/>
            <a:r>
              <a:rPr lang="en-US" dirty="0" smtClean="0"/>
              <a:t>Step 3: Pharmacist dispenses the medication – ?dose</a:t>
            </a:r>
          </a:p>
          <a:p>
            <a:pPr lvl="1"/>
            <a:r>
              <a:rPr lang="en-US" dirty="0" smtClean="0"/>
              <a:t>Step 4: At the bedside technology assisted identification of the patient, nurse and medication </a:t>
            </a:r>
          </a:p>
          <a:p>
            <a:pPr lvl="1"/>
            <a:r>
              <a:rPr lang="en-US" dirty="0" smtClean="0"/>
              <a:t>Verification of the “5 Rights” by the system (alerts fire if any of the rights are not met)</a:t>
            </a:r>
          </a:p>
          <a:p>
            <a:pPr lvl="1"/>
            <a:r>
              <a:rPr lang="en-US" dirty="0" smtClean="0"/>
              <a:t>Overrides are expected – late meds, early meds, meds without an order</a:t>
            </a:r>
            <a:endParaRPr lang="en-US" dirty="0"/>
          </a:p>
        </p:txBody>
      </p:sp>
      <p:grpSp>
        <p:nvGrpSpPr>
          <p:cNvPr id="4" name="Group 3"/>
          <p:cNvGrpSpPr/>
          <p:nvPr/>
        </p:nvGrpSpPr>
        <p:grpSpPr>
          <a:xfrm>
            <a:off x="23272" y="5907892"/>
            <a:ext cx="8941216"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1881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6 Continued…</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2014 requirements</a:t>
            </a:r>
            <a:r>
              <a:rPr lang="en-US" dirty="0" smtClean="0"/>
              <a:t>:</a:t>
            </a:r>
          </a:p>
          <a:p>
            <a:pPr lvl="1"/>
            <a:r>
              <a:rPr lang="en-US" dirty="0" smtClean="0"/>
              <a:t>Technology assisted identification of blood products </a:t>
            </a:r>
          </a:p>
          <a:p>
            <a:pPr lvl="1"/>
            <a:r>
              <a:rPr lang="en-US" dirty="0"/>
              <a:t>Technology assisted identification </a:t>
            </a:r>
            <a:r>
              <a:rPr lang="en-US" dirty="0" smtClean="0"/>
              <a:t>of breast milk if hospital has a NICU or milk bank</a:t>
            </a:r>
          </a:p>
          <a:p>
            <a:pPr lvl="1"/>
            <a:endParaRPr lang="en-US" dirty="0"/>
          </a:p>
          <a:p>
            <a:r>
              <a:rPr lang="en-US" dirty="0" smtClean="0"/>
              <a:t>Device interoperability</a:t>
            </a:r>
            <a:endParaRPr lang="en-US" dirty="0"/>
          </a:p>
        </p:txBody>
      </p:sp>
      <p:grpSp>
        <p:nvGrpSpPr>
          <p:cNvPr id="4" name="Group 3"/>
          <p:cNvGrpSpPr/>
          <p:nvPr/>
        </p:nvGrpSpPr>
        <p:grpSpPr>
          <a:xfrm>
            <a:off x="23272" y="5907892"/>
            <a:ext cx="8869208"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747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6 Continued….</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Physician Documentation is live and supported with CDS on at least one inpatient ward</a:t>
            </a:r>
          </a:p>
          <a:p>
            <a:pPr lvl="1"/>
            <a:r>
              <a:rPr lang="en-US" dirty="0" smtClean="0"/>
              <a:t>Progress notes, consultation notes, operative notes, discharge summary, problems, diagnoses</a:t>
            </a:r>
          </a:p>
          <a:p>
            <a:pPr lvl="1"/>
            <a:r>
              <a:rPr lang="en-US" dirty="0" smtClean="0"/>
              <a:t>In the process of creating this documentation, discrete data is generated which can feed a rules engine that can send clinical advice to the physician</a:t>
            </a:r>
          </a:p>
          <a:p>
            <a:pPr lvl="2"/>
            <a:r>
              <a:rPr lang="en-US" dirty="0" smtClean="0"/>
              <a:t>We require examples of such rules and the clinical advice provided</a:t>
            </a:r>
          </a:p>
          <a:p>
            <a:pPr lvl="2"/>
            <a:r>
              <a:rPr lang="en-US" dirty="0" smtClean="0"/>
              <a:t>Failure to do so results in failure of Stage 6 validation</a:t>
            </a:r>
          </a:p>
          <a:p>
            <a:r>
              <a:rPr lang="en-US" dirty="0" smtClean="0"/>
              <a:t>EDMS </a:t>
            </a:r>
            <a:r>
              <a:rPr lang="en-US" dirty="0"/>
              <a:t>– </a:t>
            </a:r>
            <a:r>
              <a:rPr lang="en-US" dirty="0" smtClean="0"/>
              <a:t>optional – Scanning is required</a:t>
            </a:r>
            <a:endParaRPr lang="en-US" dirty="0"/>
          </a:p>
          <a:p>
            <a:endParaRPr lang="en-US" dirty="0" smtClean="0"/>
          </a:p>
          <a:p>
            <a:pPr marL="0" indent="0">
              <a:buNone/>
            </a:pPr>
            <a:endParaRPr lang="en-US" dirty="0"/>
          </a:p>
        </p:txBody>
      </p:sp>
      <p:grpSp>
        <p:nvGrpSpPr>
          <p:cNvPr id="4" name="Group 3"/>
          <p:cNvGrpSpPr/>
          <p:nvPr/>
        </p:nvGrpSpPr>
        <p:grpSpPr>
          <a:xfrm>
            <a:off x="23272" y="5907892"/>
            <a:ext cx="8869208"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4329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Stage 7 Overview…..</a:t>
            </a:r>
            <a:endParaRPr lang="en-US" b="1" dirty="0">
              <a:solidFill>
                <a:srgbClr val="0070C0"/>
              </a:solidFill>
            </a:endParaRPr>
          </a:p>
        </p:txBody>
      </p:sp>
      <p:sp>
        <p:nvSpPr>
          <p:cNvPr id="3" name="Content Placeholder 2"/>
          <p:cNvSpPr>
            <a:spLocks noGrp="1"/>
          </p:cNvSpPr>
          <p:nvPr>
            <p:ph idx="1"/>
          </p:nvPr>
        </p:nvSpPr>
        <p:spPr>
          <a:xfrm>
            <a:off x="715819" y="1241946"/>
            <a:ext cx="7786735" cy="5316509"/>
          </a:xfrm>
        </p:spPr>
        <p:txBody>
          <a:bodyPr>
            <a:normAutofit fontScale="85000" lnSpcReduction="10000"/>
          </a:bodyPr>
          <a:lstStyle/>
          <a:p>
            <a:r>
              <a:rPr lang="en-US" dirty="0" smtClean="0">
                <a:solidFill>
                  <a:srgbClr val="FF0000"/>
                </a:solidFill>
              </a:rPr>
              <a:t>Stages 3, 4, 5, 6 now must be hospital-wide</a:t>
            </a:r>
          </a:p>
          <a:p>
            <a:r>
              <a:rPr lang="en-US" dirty="0" smtClean="0"/>
              <a:t>A&amp;E included </a:t>
            </a:r>
          </a:p>
          <a:p>
            <a:r>
              <a:rPr lang="en-US" dirty="0" smtClean="0"/>
              <a:t>% Requirement for Order Communications</a:t>
            </a:r>
          </a:p>
          <a:p>
            <a:pPr lvl="1"/>
            <a:r>
              <a:rPr lang="en-US" dirty="0" smtClean="0"/>
              <a:t>=&gt; 90% inpatient for at least four months</a:t>
            </a:r>
          </a:p>
          <a:p>
            <a:pPr lvl="1"/>
            <a:r>
              <a:rPr lang="en-US" dirty="0" smtClean="0"/>
              <a:t>Must be live in the A&amp;E</a:t>
            </a:r>
          </a:p>
          <a:p>
            <a:r>
              <a:rPr lang="en-US" dirty="0" smtClean="0"/>
              <a:t>% Requirement for CLMA</a:t>
            </a:r>
          </a:p>
          <a:p>
            <a:pPr lvl="1"/>
            <a:r>
              <a:rPr lang="en-US" dirty="0" smtClean="0"/>
              <a:t>=&gt; 95% positive patient ID and medication for inpatient</a:t>
            </a:r>
          </a:p>
          <a:p>
            <a:pPr lvl="1"/>
            <a:r>
              <a:rPr lang="en-US" dirty="0" smtClean="0"/>
              <a:t>Must be live in the A&amp;E</a:t>
            </a:r>
          </a:p>
          <a:p>
            <a:r>
              <a:rPr lang="en-US" dirty="0" smtClean="0">
                <a:solidFill>
                  <a:srgbClr val="FF0000"/>
                </a:solidFill>
              </a:rPr>
              <a:t>Essentially paperless</a:t>
            </a:r>
          </a:p>
          <a:p>
            <a:r>
              <a:rPr lang="en-US" dirty="0"/>
              <a:t>Quality and analytics program with strategy &amp; governance; disaster recovery/business continuity</a:t>
            </a:r>
          </a:p>
        </p:txBody>
      </p:sp>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3416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The Assessment process….</a:t>
            </a:r>
            <a:endParaRPr lang="en-GB" b="1" dirty="0">
              <a:solidFill>
                <a:srgbClr val="0070C0"/>
              </a:solidFill>
            </a:endParaRPr>
          </a:p>
        </p:txBody>
      </p:sp>
      <p:sp>
        <p:nvSpPr>
          <p:cNvPr id="3" name="Content Placeholder 2"/>
          <p:cNvSpPr>
            <a:spLocks noGrp="1"/>
          </p:cNvSpPr>
          <p:nvPr>
            <p:ph idx="1"/>
          </p:nvPr>
        </p:nvSpPr>
        <p:spPr/>
        <p:txBody>
          <a:bodyPr/>
          <a:lstStyle/>
          <a:p>
            <a:r>
              <a:rPr lang="en-GB" dirty="0" smtClean="0"/>
              <a:t>Stage 0 to 5 is self assessment and mostly on line</a:t>
            </a:r>
          </a:p>
          <a:p>
            <a:r>
              <a:rPr lang="en-GB" dirty="0" smtClean="0"/>
              <a:t>Stage 6 is on site visit typically with one reviewer from HIMSS</a:t>
            </a:r>
          </a:p>
          <a:p>
            <a:r>
              <a:rPr lang="en-GB" dirty="0" smtClean="0"/>
              <a:t>Stage 7 is on site visit typically with up to three reviewers; one from HIMSS and two from other hospitals</a:t>
            </a:r>
            <a:endParaRPr lang="en-GB" dirty="0"/>
          </a:p>
        </p:txBody>
      </p:sp>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38902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Water – Health / Disease… </a:t>
            </a:r>
            <a:endParaRPr lang="en-GB"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7" y="1700808"/>
            <a:ext cx="4248472" cy="4176464"/>
          </a:xfrm>
        </p:spPr>
      </p:pic>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Slide Number Placeholder 2"/>
          <p:cNvSpPr>
            <a:spLocks noGrp="1"/>
          </p:cNvSpPr>
          <p:nvPr>
            <p:ph type="sldNum" sz="quarter" idx="12"/>
          </p:nvPr>
        </p:nvSpPr>
        <p:spPr/>
        <p:txBody>
          <a:bodyPr/>
          <a:lstStyle/>
          <a:p>
            <a:fld id="{F00A7B7A-251A-4190-9216-3F2F9C8A7926}" type="slidenum">
              <a:rPr lang="en-GB" smtClean="0"/>
              <a:t>3</a:t>
            </a:fld>
            <a:endParaRPr lang="en-GB"/>
          </a:p>
        </p:txBody>
      </p:sp>
    </p:spTree>
    <p:extLst>
      <p:ext uri="{BB962C8B-B14F-4D97-AF65-F5344CB8AC3E}">
        <p14:creationId xmlns:p14="http://schemas.microsoft.com/office/powerpoint/2010/main" val="2630597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Typical visit agenda….</a:t>
            </a:r>
            <a:endParaRPr lang="en-GB" b="1" dirty="0">
              <a:solidFill>
                <a:srgbClr val="0070C0"/>
              </a:solidFill>
            </a:endParaRPr>
          </a:p>
        </p:txBody>
      </p:sp>
      <p:sp>
        <p:nvSpPr>
          <p:cNvPr id="3" name="Content Placeholder 2"/>
          <p:cNvSpPr>
            <a:spLocks noGrp="1"/>
          </p:cNvSpPr>
          <p:nvPr>
            <p:ph idx="1"/>
          </p:nvPr>
        </p:nvSpPr>
        <p:spPr>
          <a:xfrm>
            <a:off x="467544" y="1385129"/>
            <a:ext cx="8507288" cy="4525963"/>
          </a:xfrm>
        </p:spPr>
        <p:txBody>
          <a:bodyPr>
            <a:normAutofit lnSpcReduction="10000"/>
          </a:bodyPr>
          <a:lstStyle/>
          <a:p>
            <a:r>
              <a:rPr lang="en-GB" sz="2400" dirty="0" smtClean="0"/>
              <a:t>09.00	</a:t>
            </a:r>
            <a:r>
              <a:rPr lang="en-GB" sz="2400" dirty="0" smtClean="0">
                <a:solidFill>
                  <a:srgbClr val="FF0000"/>
                </a:solidFill>
              </a:rPr>
              <a:t>Presentation from the Trust on Strategy, Governance 		and Leadership					</a:t>
            </a:r>
            <a:r>
              <a:rPr lang="en-GB" sz="2400" dirty="0" err="1" smtClean="0">
                <a:solidFill>
                  <a:srgbClr val="FF0000"/>
                </a:solidFill>
              </a:rPr>
              <a:t>i</a:t>
            </a:r>
            <a:r>
              <a:rPr lang="en-GB" sz="2400" dirty="0" smtClean="0">
                <a:solidFill>
                  <a:srgbClr val="FF0000"/>
                </a:solidFill>
              </a:rPr>
              <a:t> </a:t>
            </a:r>
            <a:r>
              <a:rPr lang="en-GB" sz="2400" dirty="0" smtClean="0"/>
              <a:t>10.00	Visit to a ward, ICU, and A&amp;E: interview with a 			nurse, 	observe documentation and CLMA; 				interview a doctor, observe documentation and 			alerts. Look for paper. </a:t>
            </a:r>
          </a:p>
          <a:p>
            <a:r>
              <a:rPr lang="en-GB" sz="2400" dirty="0" smtClean="0"/>
              <a:t>12.00	Observations in pharmacy and a pharmacist on a 			ward.</a:t>
            </a:r>
          </a:p>
          <a:p>
            <a:r>
              <a:rPr lang="en-GB" sz="2400" dirty="0" smtClean="0"/>
              <a:t>14.00	Radiology department &amp; Blood Bank</a:t>
            </a:r>
          </a:p>
          <a:p>
            <a:r>
              <a:rPr lang="en-GB" sz="2400" dirty="0" smtClean="0"/>
              <a:t>15.00	Medical records department</a:t>
            </a:r>
          </a:p>
          <a:p>
            <a:r>
              <a:rPr lang="en-GB" sz="2400" dirty="0" smtClean="0"/>
              <a:t>16.00	Consider the evidence</a:t>
            </a:r>
          </a:p>
          <a:p>
            <a:r>
              <a:rPr lang="en-GB" sz="2400" dirty="0" smtClean="0"/>
              <a:t>17.00	</a:t>
            </a:r>
            <a:r>
              <a:rPr lang="en-GB" sz="2400" dirty="0" smtClean="0">
                <a:solidFill>
                  <a:srgbClr val="FF0000"/>
                </a:solidFill>
              </a:rPr>
              <a:t>Present the final decision</a:t>
            </a:r>
            <a:endParaRPr lang="en-GB" sz="2400" dirty="0">
              <a:solidFill>
                <a:srgbClr val="FF0000"/>
              </a:solidFill>
            </a:endParaRPr>
          </a:p>
        </p:txBody>
      </p:sp>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78687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09499519"/>
              </p:ext>
            </p:extLst>
          </p:nvPr>
        </p:nvGraphicFramePr>
        <p:xfrm>
          <a:off x="838200" y="685801"/>
          <a:ext cx="7543800" cy="5389424"/>
        </p:xfrm>
        <a:graphic>
          <a:graphicData uri="http://schemas.openxmlformats.org/drawingml/2006/table">
            <a:tbl>
              <a:tblPr firstRow="1" bandRow="1">
                <a:tableStyleId>{5C22544A-7EE6-4342-B048-85BDC9FD1C3A}</a:tableStyleId>
              </a:tblPr>
              <a:tblGrid>
                <a:gridCol w="1257300"/>
                <a:gridCol w="1257300"/>
                <a:gridCol w="1143000"/>
                <a:gridCol w="1371600"/>
                <a:gridCol w="1257300"/>
                <a:gridCol w="1257300"/>
              </a:tblGrid>
              <a:tr h="723147">
                <a:tc gridSpan="6">
                  <a:txBody>
                    <a:bodyPr/>
                    <a:lstStyle/>
                    <a:p>
                      <a:pPr algn="l"/>
                      <a:r>
                        <a:rPr lang="en-US" sz="2000" dirty="0" smtClean="0"/>
                        <a:t>Cross Regional EMRAM Score Distribution</a:t>
                      </a:r>
                      <a:r>
                        <a:rPr lang="en-US" sz="2000" baseline="30000" dirty="0" smtClean="0"/>
                        <a:t>#</a:t>
                      </a:r>
                      <a:r>
                        <a:rPr lang="en-US" sz="2000" dirty="0" smtClean="0"/>
                        <a:t>  (2015 Q1)</a:t>
                      </a:r>
                      <a:endParaRPr lang="en-US" sz="2000" dirty="0"/>
                    </a:p>
                  </a:txBody>
                  <a:tcPr anchor="ctr">
                    <a:gradFill flip="none" rotWithShape="1">
                      <a:gsLst>
                        <a:gs pos="0">
                          <a:srgbClr val="BAC2C5"/>
                        </a:gs>
                        <a:gs pos="50000">
                          <a:srgbClr val="A4ADB4"/>
                        </a:gs>
                        <a:gs pos="100000">
                          <a:srgbClr val="778288"/>
                        </a:gs>
                      </a:gsLst>
                      <a:lin ang="10800000" scaled="0"/>
                      <a:tileRect/>
                    </a:gra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568189">
                <a:tc>
                  <a:txBody>
                    <a:bodyPr/>
                    <a:lstStyle/>
                    <a:p>
                      <a:pPr algn="ctr"/>
                      <a:r>
                        <a:rPr lang="en-US" sz="1600" b="1" dirty="0" smtClean="0">
                          <a:solidFill>
                            <a:srgbClr val="005B82"/>
                          </a:solidFill>
                        </a:rPr>
                        <a:t>Stage</a:t>
                      </a:r>
                      <a:endParaRPr lang="en-US" b="1" dirty="0">
                        <a:solidFill>
                          <a:srgbClr val="005B82"/>
                        </a:solidFill>
                      </a:endParaRPr>
                    </a:p>
                  </a:txBody>
                  <a:tcPr anchor="ctr">
                    <a:lnR w="28575" cap="flat" cmpd="sng" algn="ctr">
                      <a:solidFill>
                        <a:schemeClr val="bg1"/>
                      </a:solidFill>
                      <a:prstDash val="solid"/>
                      <a:round/>
                      <a:headEnd type="none" w="med" len="med"/>
                      <a:tailEnd type="none" w="med" len="med"/>
                    </a:lnR>
                    <a:solidFill>
                      <a:srgbClr val="D1D5D8"/>
                    </a:solidFill>
                  </a:tcPr>
                </a:tc>
                <a:tc>
                  <a:txBody>
                    <a:bodyPr/>
                    <a:lstStyle/>
                    <a:p>
                      <a:pPr algn="ctr"/>
                      <a:r>
                        <a:rPr lang="en-US" sz="1200" b="1" dirty="0" smtClean="0">
                          <a:solidFill>
                            <a:srgbClr val="8E3515"/>
                          </a:solidFill>
                        </a:rPr>
                        <a:t>Asia</a:t>
                      </a:r>
                      <a:r>
                        <a:rPr lang="en-US" sz="1200" b="1" baseline="0" dirty="0" smtClean="0">
                          <a:solidFill>
                            <a:srgbClr val="8E3515"/>
                          </a:solidFill>
                        </a:rPr>
                        <a:t> Pacific</a:t>
                      </a:r>
                      <a:endParaRPr lang="en-US" sz="1200" b="1" dirty="0">
                        <a:solidFill>
                          <a:srgbClr val="8E3515"/>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D1D5D8"/>
                    </a:solidFill>
                  </a:tcPr>
                </a:tc>
                <a:tc>
                  <a:txBody>
                    <a:bodyPr/>
                    <a:lstStyle/>
                    <a:p>
                      <a:pPr algn="ctr"/>
                      <a:r>
                        <a:rPr lang="en-US" sz="1200" b="1" dirty="0" smtClean="0">
                          <a:solidFill>
                            <a:srgbClr val="8E3515"/>
                          </a:solidFill>
                        </a:rPr>
                        <a:t>Middle East</a:t>
                      </a:r>
                      <a:endParaRPr lang="en-US" sz="1200" b="1" dirty="0">
                        <a:solidFill>
                          <a:srgbClr val="8E3515"/>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D1D5D8"/>
                    </a:solidFill>
                  </a:tcPr>
                </a:tc>
                <a:tc>
                  <a:txBody>
                    <a:bodyPr/>
                    <a:lstStyle/>
                    <a:p>
                      <a:pPr algn="ctr"/>
                      <a:r>
                        <a:rPr lang="en-US" sz="1200" b="1" dirty="0" smtClean="0">
                          <a:solidFill>
                            <a:srgbClr val="8E3515"/>
                          </a:solidFill>
                        </a:rPr>
                        <a:t>United States</a:t>
                      </a:r>
                      <a:endParaRPr lang="en-US" sz="1200" b="1" dirty="0">
                        <a:solidFill>
                          <a:srgbClr val="8E3515"/>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D1D5D8"/>
                    </a:solidFill>
                  </a:tcPr>
                </a:tc>
                <a:tc>
                  <a:txBody>
                    <a:bodyPr/>
                    <a:lstStyle/>
                    <a:p>
                      <a:pPr algn="ctr"/>
                      <a:r>
                        <a:rPr lang="en-US" sz="1200" b="1" dirty="0" smtClean="0">
                          <a:solidFill>
                            <a:srgbClr val="8E3515"/>
                          </a:solidFill>
                        </a:rPr>
                        <a:t>Canada</a:t>
                      </a:r>
                      <a:endParaRPr lang="en-US" sz="1200" b="1" dirty="0">
                        <a:solidFill>
                          <a:srgbClr val="8E3515"/>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D1D5D8"/>
                    </a:solidFill>
                  </a:tcPr>
                </a:tc>
                <a:tc>
                  <a:txBody>
                    <a:bodyPr/>
                    <a:lstStyle/>
                    <a:p>
                      <a:pPr algn="ctr" fontAlgn="ctr"/>
                      <a:r>
                        <a:rPr lang="en-US" sz="1200" b="1" i="0" u="none" strike="noStrike" dirty="0" smtClean="0">
                          <a:solidFill>
                            <a:srgbClr val="8E3515"/>
                          </a:solidFill>
                          <a:effectLst/>
                          <a:latin typeface="Arial"/>
                        </a:rPr>
                        <a:t>Europe</a:t>
                      </a:r>
                      <a:endParaRPr lang="en-US" sz="1200" b="1" i="0" u="none" strike="noStrike" dirty="0">
                        <a:solidFill>
                          <a:srgbClr val="8E3515"/>
                        </a:solidFill>
                        <a:effectLst/>
                        <a:latin typeface="Arial"/>
                      </a:endParaRPr>
                    </a:p>
                  </a:txBody>
                  <a:tcPr marL="9018" marR="9018" marT="9018"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D1D5D8"/>
                    </a:solidFill>
                  </a:tcPr>
                </a:tc>
              </a:tr>
              <a:tr h="432251">
                <a:tc>
                  <a:txBody>
                    <a:bodyPr/>
                    <a:lstStyle/>
                    <a:p>
                      <a:pPr algn="ctr"/>
                      <a:r>
                        <a:rPr lang="en-US" sz="1600" b="1" dirty="0" smtClean="0">
                          <a:solidFill>
                            <a:schemeClr val="bg1"/>
                          </a:solidFill>
                        </a:rPr>
                        <a:t>Stage 7</a:t>
                      </a:r>
                      <a:endParaRPr lang="en-US" sz="1600" b="1" dirty="0">
                        <a:solidFill>
                          <a:schemeClr val="bg1"/>
                        </a:solidFill>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82"/>
                    </a:solidFill>
                  </a:tcPr>
                </a:tc>
                <a:tc>
                  <a:txBody>
                    <a:bodyPr/>
                    <a:lstStyle/>
                    <a:p>
                      <a:pPr algn="ctr" fontAlgn="ctr"/>
                      <a:r>
                        <a:rPr lang="en-US" sz="1200" b="0" i="0" u="none" strike="noStrike" dirty="0" smtClean="0">
                          <a:solidFill>
                            <a:srgbClr val="FFFFFF"/>
                          </a:solidFill>
                          <a:latin typeface="+mn-lt"/>
                        </a:rPr>
                        <a:t>0.4%</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82"/>
                    </a:solidFill>
                  </a:tcPr>
                </a:tc>
                <a:tc>
                  <a:txBody>
                    <a:bodyPr/>
                    <a:lstStyle/>
                    <a:p>
                      <a:pPr algn="ctr" fontAlgn="ctr"/>
                      <a:r>
                        <a:rPr lang="en-US" sz="1200" b="0" i="0" u="none" strike="noStrike" dirty="0" smtClean="0">
                          <a:solidFill>
                            <a:srgbClr val="FFFFFF"/>
                          </a:solidFill>
                          <a:latin typeface="+mn-lt"/>
                        </a:rPr>
                        <a:t>0.0%</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82"/>
                    </a:solidFill>
                  </a:tcPr>
                </a:tc>
                <a:tc>
                  <a:txBody>
                    <a:bodyPr/>
                    <a:lstStyle/>
                    <a:p>
                      <a:pPr algn="ctr"/>
                      <a:r>
                        <a:rPr lang="en-US" sz="1200" b="0" dirty="0" smtClean="0">
                          <a:solidFill>
                            <a:schemeClr val="bg1"/>
                          </a:solidFill>
                        </a:rPr>
                        <a:t>3.7%</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82"/>
                    </a:solidFill>
                  </a:tcPr>
                </a:tc>
                <a:tc>
                  <a:txBody>
                    <a:bodyPr/>
                    <a:lstStyle/>
                    <a:p>
                      <a:pPr algn="ctr" fontAlgn="ctr"/>
                      <a:r>
                        <a:rPr lang="en-US" sz="1200" b="0" i="0" u="none" strike="noStrike" dirty="0" smtClean="0">
                          <a:solidFill>
                            <a:srgbClr val="FFFFFF"/>
                          </a:solidFill>
                          <a:latin typeface="+mn-lt"/>
                        </a:rPr>
                        <a:t>0.2%</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82"/>
                    </a:solidFill>
                  </a:tcPr>
                </a:tc>
                <a:tc>
                  <a:txBody>
                    <a:bodyPr/>
                    <a:lstStyle/>
                    <a:p>
                      <a:pPr marL="0" algn="ctr" defTabSz="457200" rtl="0" eaLnBrk="1" fontAlgn="ctr" latinLnBrk="0" hangingPunct="1"/>
                      <a:r>
                        <a:rPr lang="en-US" sz="1200" b="0" i="0" u="none" strike="noStrike" kern="1200" dirty="0" smtClean="0">
                          <a:solidFill>
                            <a:srgbClr val="FFFFFF"/>
                          </a:solidFill>
                          <a:effectLst/>
                          <a:latin typeface="+mn-lt"/>
                          <a:ea typeface="+mn-ea"/>
                          <a:cs typeface="+mn-cs"/>
                        </a:rPr>
                        <a:t>0.3%</a:t>
                      </a:r>
                      <a:endParaRPr lang="en-US" sz="1200" b="0" i="0" u="none" strike="noStrike" kern="1200" dirty="0">
                        <a:solidFill>
                          <a:srgbClr val="FFFFFF"/>
                        </a:solidFill>
                        <a:effectLst/>
                        <a:latin typeface="+mn-lt"/>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5B82"/>
                    </a:solidFill>
                  </a:tcPr>
                </a:tc>
              </a:tr>
              <a:tr h="432251">
                <a:tc>
                  <a:txBody>
                    <a:bodyPr/>
                    <a:lstStyle/>
                    <a:p>
                      <a:pPr algn="ctr"/>
                      <a:r>
                        <a:rPr lang="en-US" sz="1600" b="1" dirty="0" smtClean="0">
                          <a:solidFill>
                            <a:schemeClr val="bg1"/>
                          </a:solidFill>
                        </a:rPr>
                        <a:t>Stage 6</a:t>
                      </a:r>
                      <a:endParaRPr lang="en-US" sz="1600" b="1" dirty="0">
                        <a:solidFill>
                          <a:schemeClr val="bg1"/>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93"/>
                    </a:solidFill>
                  </a:tcPr>
                </a:tc>
                <a:tc>
                  <a:txBody>
                    <a:bodyPr/>
                    <a:lstStyle/>
                    <a:p>
                      <a:pPr algn="ctr" fontAlgn="ctr"/>
                      <a:r>
                        <a:rPr lang="en-US" sz="1200" b="0" i="0" u="none" strike="noStrike" dirty="0" smtClean="0">
                          <a:solidFill>
                            <a:srgbClr val="FFFFFF"/>
                          </a:solidFill>
                          <a:latin typeface="+mn-lt"/>
                        </a:rPr>
                        <a:t>3.2%</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93"/>
                    </a:solidFill>
                  </a:tcPr>
                </a:tc>
                <a:tc>
                  <a:txBody>
                    <a:bodyPr/>
                    <a:lstStyle/>
                    <a:p>
                      <a:pPr algn="ctr" fontAlgn="ctr"/>
                      <a:r>
                        <a:rPr lang="en-US" sz="1200" b="0" i="0" u="none" strike="noStrike" dirty="0" smtClean="0">
                          <a:solidFill>
                            <a:srgbClr val="FFFFFF"/>
                          </a:solidFill>
                          <a:latin typeface="+mn-lt"/>
                        </a:rPr>
                        <a:t>11.5%</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93"/>
                    </a:solidFill>
                  </a:tcPr>
                </a:tc>
                <a:tc>
                  <a:txBody>
                    <a:bodyPr/>
                    <a:lstStyle/>
                    <a:p>
                      <a:pPr algn="ctr"/>
                      <a:r>
                        <a:rPr lang="en-US" sz="1200" b="0" dirty="0" smtClean="0">
                          <a:solidFill>
                            <a:schemeClr val="bg1"/>
                          </a:solidFill>
                        </a:rPr>
                        <a:t>22.2%</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93"/>
                    </a:solidFill>
                  </a:tcPr>
                </a:tc>
                <a:tc>
                  <a:txBody>
                    <a:bodyPr/>
                    <a:lstStyle/>
                    <a:p>
                      <a:pPr algn="ctr" fontAlgn="ctr"/>
                      <a:r>
                        <a:rPr lang="en-US" sz="1200" b="0" i="0" u="none" strike="noStrike" dirty="0" smtClean="0">
                          <a:solidFill>
                            <a:srgbClr val="FFFFFF"/>
                          </a:solidFill>
                          <a:latin typeface="+mn-lt"/>
                        </a:rPr>
                        <a:t>0.8%</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93"/>
                    </a:solidFill>
                  </a:tcPr>
                </a:tc>
                <a:tc>
                  <a:txBody>
                    <a:bodyPr/>
                    <a:lstStyle/>
                    <a:p>
                      <a:pPr marL="0" algn="ctr" defTabSz="457200" rtl="0" eaLnBrk="1" fontAlgn="ctr" latinLnBrk="0" hangingPunct="1"/>
                      <a:r>
                        <a:rPr lang="en-US" sz="1200" b="0" i="0" u="none" strike="noStrike" kern="1200" dirty="0">
                          <a:solidFill>
                            <a:srgbClr val="FFFFFF"/>
                          </a:solidFill>
                          <a:effectLst/>
                          <a:latin typeface="+mn-lt"/>
                          <a:ea typeface="+mn-ea"/>
                          <a:cs typeface="+mn-cs"/>
                        </a:rPr>
                        <a:t>3.1%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993"/>
                    </a:solidFill>
                  </a:tcPr>
                </a:tc>
              </a:tr>
              <a:tr h="432251">
                <a:tc>
                  <a:txBody>
                    <a:bodyPr/>
                    <a:lstStyle/>
                    <a:p>
                      <a:pPr algn="ctr"/>
                      <a:r>
                        <a:rPr lang="en-US" sz="1600" b="1" dirty="0" smtClean="0">
                          <a:solidFill>
                            <a:schemeClr val="bg1"/>
                          </a:solidFill>
                        </a:rPr>
                        <a:t>Stage</a:t>
                      </a:r>
                      <a:r>
                        <a:rPr lang="en-US" sz="1600" b="1" baseline="0" dirty="0" smtClean="0">
                          <a:solidFill>
                            <a:schemeClr val="bg1"/>
                          </a:solidFill>
                        </a:rPr>
                        <a:t> 5</a:t>
                      </a:r>
                      <a:endParaRPr lang="en-US" sz="1600" b="1" dirty="0">
                        <a:solidFill>
                          <a:schemeClr val="bg1"/>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39C"/>
                    </a:solidFill>
                  </a:tcPr>
                </a:tc>
                <a:tc>
                  <a:txBody>
                    <a:bodyPr/>
                    <a:lstStyle/>
                    <a:p>
                      <a:pPr algn="ctr" fontAlgn="ctr"/>
                      <a:r>
                        <a:rPr lang="en-US" sz="1200" b="0" i="0" u="none" strike="noStrike" dirty="0" smtClean="0">
                          <a:solidFill>
                            <a:srgbClr val="FFFFFF"/>
                          </a:solidFill>
                          <a:latin typeface="+mn-lt"/>
                        </a:rPr>
                        <a:t>7.4%</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39C"/>
                    </a:solidFill>
                  </a:tcPr>
                </a:tc>
                <a:tc>
                  <a:txBody>
                    <a:bodyPr/>
                    <a:lstStyle/>
                    <a:p>
                      <a:pPr algn="ctr" fontAlgn="ctr"/>
                      <a:r>
                        <a:rPr lang="en-US" sz="1200" b="0" i="0" u="none" strike="noStrike" dirty="0" smtClean="0">
                          <a:solidFill>
                            <a:srgbClr val="FFFFFF"/>
                          </a:solidFill>
                          <a:latin typeface="+mn-lt"/>
                        </a:rPr>
                        <a:t>16.9%</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39C"/>
                    </a:solidFill>
                  </a:tcPr>
                </a:tc>
                <a:tc>
                  <a:txBody>
                    <a:bodyPr/>
                    <a:lstStyle/>
                    <a:p>
                      <a:pPr algn="ctr"/>
                      <a:r>
                        <a:rPr lang="en-US" sz="1200" b="0" dirty="0" smtClean="0">
                          <a:solidFill>
                            <a:schemeClr val="bg1"/>
                          </a:solidFill>
                        </a:rPr>
                        <a:t>30.8%</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39C"/>
                    </a:solidFill>
                  </a:tcPr>
                </a:tc>
                <a:tc>
                  <a:txBody>
                    <a:bodyPr/>
                    <a:lstStyle/>
                    <a:p>
                      <a:pPr algn="ctr" fontAlgn="ctr"/>
                      <a:r>
                        <a:rPr lang="en-US" sz="1200" b="0" i="0" u="none" strike="noStrike" dirty="0" smtClean="0">
                          <a:solidFill>
                            <a:srgbClr val="FFFFFF"/>
                          </a:solidFill>
                          <a:latin typeface="+mn-lt"/>
                        </a:rPr>
                        <a:t>0.9%</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39C"/>
                    </a:solidFill>
                  </a:tcPr>
                </a:tc>
                <a:tc>
                  <a:txBody>
                    <a:bodyPr/>
                    <a:lstStyle/>
                    <a:p>
                      <a:pPr marL="0" algn="ctr" defTabSz="457200" rtl="0" eaLnBrk="1" fontAlgn="ctr" latinLnBrk="0" hangingPunct="1"/>
                      <a:r>
                        <a:rPr lang="en-US" sz="1200" b="0" i="0" u="none" strike="noStrike" kern="1200" dirty="0" smtClean="0">
                          <a:solidFill>
                            <a:srgbClr val="FFFFFF"/>
                          </a:solidFill>
                          <a:effectLst/>
                          <a:latin typeface="+mn-lt"/>
                          <a:ea typeface="+mn-ea"/>
                          <a:cs typeface="+mn-cs"/>
                        </a:rPr>
                        <a:t>28.3%</a:t>
                      </a:r>
                      <a:endParaRPr lang="en-US" sz="1200" b="0" i="0" u="none" strike="noStrike" kern="1200" dirty="0">
                        <a:solidFill>
                          <a:srgbClr val="FFFFFF"/>
                        </a:solidFill>
                        <a:effectLst/>
                        <a:latin typeface="+mn-lt"/>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39C"/>
                    </a:solidFill>
                  </a:tcPr>
                </a:tc>
              </a:tr>
              <a:tr h="432251">
                <a:tc>
                  <a:txBody>
                    <a:bodyPr/>
                    <a:lstStyle/>
                    <a:p>
                      <a:pPr algn="ctr"/>
                      <a:r>
                        <a:rPr lang="en-US" sz="1600" b="1" dirty="0" smtClean="0">
                          <a:solidFill>
                            <a:schemeClr val="bg1"/>
                          </a:solidFill>
                        </a:rPr>
                        <a:t>Stage</a:t>
                      </a:r>
                      <a:r>
                        <a:rPr lang="en-US" sz="1600" b="1" baseline="0" dirty="0" smtClean="0">
                          <a:solidFill>
                            <a:schemeClr val="bg1"/>
                          </a:solidFill>
                        </a:rPr>
                        <a:t> 4</a:t>
                      </a:r>
                      <a:endParaRPr lang="en-US" sz="1600" b="1" dirty="0">
                        <a:solidFill>
                          <a:schemeClr val="bg1"/>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EA6"/>
                    </a:solidFill>
                  </a:tcPr>
                </a:tc>
                <a:tc>
                  <a:txBody>
                    <a:bodyPr/>
                    <a:lstStyle/>
                    <a:p>
                      <a:pPr algn="ctr" fontAlgn="ctr"/>
                      <a:r>
                        <a:rPr lang="en-US" sz="1200" b="0" i="0" u="none" strike="noStrike" dirty="0" smtClean="0">
                          <a:solidFill>
                            <a:srgbClr val="FFFFFF"/>
                          </a:solidFill>
                          <a:latin typeface="+mn-lt"/>
                        </a:rPr>
                        <a:t>1.7%</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EA6"/>
                    </a:solidFill>
                  </a:tcPr>
                </a:tc>
                <a:tc>
                  <a:txBody>
                    <a:bodyPr/>
                    <a:lstStyle/>
                    <a:p>
                      <a:pPr algn="ctr" fontAlgn="ctr"/>
                      <a:r>
                        <a:rPr lang="en-US" sz="1200" b="0" i="0" u="none" strike="noStrike" dirty="0" smtClean="0">
                          <a:solidFill>
                            <a:srgbClr val="FFFFFF"/>
                          </a:solidFill>
                          <a:latin typeface="+mn-lt"/>
                        </a:rPr>
                        <a:t>3.8%</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EA6"/>
                    </a:solidFill>
                  </a:tcPr>
                </a:tc>
                <a:tc>
                  <a:txBody>
                    <a:bodyPr/>
                    <a:lstStyle/>
                    <a:p>
                      <a:pPr algn="ctr"/>
                      <a:r>
                        <a:rPr lang="en-US" sz="1200" b="0" dirty="0" smtClean="0">
                          <a:solidFill>
                            <a:schemeClr val="bg1"/>
                          </a:solidFill>
                        </a:rPr>
                        <a:t>13.6%</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EA6"/>
                    </a:solidFill>
                  </a:tcPr>
                </a:tc>
                <a:tc>
                  <a:txBody>
                    <a:bodyPr/>
                    <a:lstStyle/>
                    <a:p>
                      <a:pPr algn="ctr" fontAlgn="ctr"/>
                      <a:r>
                        <a:rPr lang="en-US" sz="1200" b="0" i="0" u="none" strike="noStrike" dirty="0" smtClean="0">
                          <a:solidFill>
                            <a:srgbClr val="FFFFFF"/>
                          </a:solidFill>
                          <a:latin typeface="+mn-lt"/>
                        </a:rPr>
                        <a:t>3.3%</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EA6"/>
                    </a:solidFill>
                  </a:tcPr>
                </a:tc>
                <a:tc>
                  <a:txBody>
                    <a:bodyPr/>
                    <a:lstStyle/>
                    <a:p>
                      <a:pPr marL="0" algn="ctr" defTabSz="457200" rtl="0" eaLnBrk="1" fontAlgn="ctr" latinLnBrk="0" hangingPunct="1"/>
                      <a:r>
                        <a:rPr lang="en-US" sz="1200" b="0" i="0" u="none" strike="noStrike" kern="1200" dirty="0" smtClean="0">
                          <a:solidFill>
                            <a:srgbClr val="FFFFFF"/>
                          </a:solidFill>
                          <a:effectLst/>
                          <a:latin typeface="+mn-lt"/>
                          <a:ea typeface="+mn-ea"/>
                          <a:cs typeface="+mn-cs"/>
                        </a:rPr>
                        <a:t>6.8%</a:t>
                      </a:r>
                      <a:endParaRPr lang="en-US" sz="1200" b="0" i="0" u="none" strike="noStrike" kern="1200" dirty="0">
                        <a:solidFill>
                          <a:srgbClr val="FFFFFF"/>
                        </a:solidFill>
                        <a:effectLst/>
                        <a:latin typeface="+mn-lt"/>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EA6"/>
                    </a:solidFill>
                  </a:tcPr>
                </a:tc>
              </a:tr>
              <a:tr h="432251">
                <a:tc>
                  <a:txBody>
                    <a:bodyPr/>
                    <a:lstStyle/>
                    <a:p>
                      <a:pPr algn="ctr"/>
                      <a:r>
                        <a:rPr lang="en-US" sz="1600" b="1" dirty="0" smtClean="0">
                          <a:solidFill>
                            <a:schemeClr val="bg1"/>
                          </a:solidFill>
                        </a:rPr>
                        <a:t>Stage</a:t>
                      </a:r>
                      <a:r>
                        <a:rPr lang="en-US" sz="1600" b="1" baseline="0" dirty="0" smtClean="0">
                          <a:solidFill>
                            <a:schemeClr val="bg1"/>
                          </a:solidFill>
                        </a:rPr>
                        <a:t> 3</a:t>
                      </a:r>
                      <a:endParaRPr lang="en-US" sz="1600" b="1" dirty="0">
                        <a:solidFill>
                          <a:schemeClr val="bg1"/>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8AAF"/>
                    </a:solidFill>
                  </a:tcPr>
                </a:tc>
                <a:tc>
                  <a:txBody>
                    <a:bodyPr/>
                    <a:lstStyle/>
                    <a:p>
                      <a:pPr algn="ctr" fontAlgn="ctr"/>
                      <a:r>
                        <a:rPr lang="en-US" sz="1200" b="0" i="0" u="none" strike="noStrike" dirty="0" smtClean="0">
                          <a:solidFill>
                            <a:srgbClr val="FFFFFF"/>
                          </a:solidFill>
                          <a:latin typeface="+mn-lt"/>
                        </a:rPr>
                        <a:t>0.5%</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8AAF"/>
                    </a:solidFill>
                  </a:tcPr>
                </a:tc>
                <a:tc>
                  <a:txBody>
                    <a:bodyPr/>
                    <a:lstStyle/>
                    <a:p>
                      <a:pPr algn="ctr" fontAlgn="ctr"/>
                      <a:r>
                        <a:rPr lang="en-US" sz="1200" b="0" i="0" u="none" strike="noStrike" dirty="0" smtClean="0">
                          <a:solidFill>
                            <a:srgbClr val="FFFFFF"/>
                          </a:solidFill>
                          <a:latin typeface="+mn-lt"/>
                        </a:rPr>
                        <a:t>17.7%</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8AAF"/>
                    </a:solidFill>
                  </a:tcPr>
                </a:tc>
                <a:tc>
                  <a:txBody>
                    <a:bodyPr/>
                    <a:lstStyle/>
                    <a:p>
                      <a:pPr algn="ctr"/>
                      <a:r>
                        <a:rPr lang="en-US" sz="1200" b="0" dirty="0" smtClean="0">
                          <a:solidFill>
                            <a:schemeClr val="bg1"/>
                          </a:solidFill>
                        </a:rPr>
                        <a:t>19.7%</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8AAF"/>
                    </a:solidFill>
                  </a:tcPr>
                </a:tc>
                <a:tc>
                  <a:txBody>
                    <a:bodyPr/>
                    <a:lstStyle/>
                    <a:p>
                      <a:pPr algn="ctr" fontAlgn="ctr"/>
                      <a:r>
                        <a:rPr lang="en-US" sz="1200" b="0" i="0" u="none" strike="noStrike" dirty="0" smtClean="0">
                          <a:solidFill>
                            <a:srgbClr val="FFFFFF"/>
                          </a:solidFill>
                          <a:latin typeface="+mn-lt"/>
                        </a:rPr>
                        <a:t>31.4%</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8AAF"/>
                    </a:solidFill>
                  </a:tcPr>
                </a:tc>
                <a:tc>
                  <a:txBody>
                    <a:bodyPr/>
                    <a:lstStyle/>
                    <a:p>
                      <a:pPr marL="0" algn="ctr" defTabSz="457200" rtl="0" eaLnBrk="1" fontAlgn="ctr" latinLnBrk="0" hangingPunct="1"/>
                      <a:r>
                        <a:rPr lang="en-US" sz="1200" b="0" i="0" u="none" strike="noStrike" kern="1200" dirty="0" smtClean="0">
                          <a:solidFill>
                            <a:srgbClr val="FFFFFF"/>
                          </a:solidFill>
                          <a:effectLst/>
                          <a:latin typeface="+mn-lt"/>
                          <a:ea typeface="+mn-ea"/>
                          <a:cs typeface="+mn-cs"/>
                        </a:rPr>
                        <a:t>2.7%</a:t>
                      </a:r>
                      <a:endParaRPr lang="en-US" sz="1200" b="0" i="0" u="none" strike="noStrike" kern="1200" dirty="0">
                        <a:solidFill>
                          <a:srgbClr val="FFFFFF"/>
                        </a:solidFill>
                        <a:effectLst/>
                        <a:latin typeface="+mn-lt"/>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F8AAF"/>
                    </a:solidFill>
                  </a:tcPr>
                </a:tc>
              </a:tr>
              <a:tr h="432251">
                <a:tc>
                  <a:txBody>
                    <a:bodyPr/>
                    <a:lstStyle/>
                    <a:p>
                      <a:pPr algn="ctr"/>
                      <a:r>
                        <a:rPr lang="en-US" sz="1600" b="1" dirty="0" smtClean="0">
                          <a:solidFill>
                            <a:schemeClr val="bg1"/>
                          </a:solidFill>
                        </a:rPr>
                        <a:t>Stage</a:t>
                      </a:r>
                      <a:r>
                        <a:rPr lang="en-US" sz="1600" b="1" baseline="0" dirty="0" smtClean="0">
                          <a:solidFill>
                            <a:schemeClr val="bg1"/>
                          </a:solidFill>
                        </a:rPr>
                        <a:t> 2</a:t>
                      </a:r>
                      <a:endParaRPr lang="en-US" sz="1600" b="1" dirty="0">
                        <a:solidFill>
                          <a:schemeClr val="bg1"/>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597BA"/>
                    </a:solidFill>
                  </a:tcPr>
                </a:tc>
                <a:tc>
                  <a:txBody>
                    <a:bodyPr/>
                    <a:lstStyle/>
                    <a:p>
                      <a:pPr algn="ctr" fontAlgn="ctr"/>
                      <a:r>
                        <a:rPr lang="en-US" sz="1200" b="0" i="0" u="none" strike="noStrike" dirty="0" smtClean="0">
                          <a:solidFill>
                            <a:srgbClr val="FFFFFF"/>
                          </a:solidFill>
                          <a:latin typeface="+mn-lt"/>
                        </a:rPr>
                        <a:t>33.9%</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597BA"/>
                    </a:solidFill>
                  </a:tcPr>
                </a:tc>
                <a:tc>
                  <a:txBody>
                    <a:bodyPr/>
                    <a:lstStyle/>
                    <a:p>
                      <a:pPr algn="ctr" fontAlgn="ctr"/>
                      <a:r>
                        <a:rPr lang="en-US" sz="1200" b="0" i="0" u="none" strike="noStrike" dirty="0" smtClean="0">
                          <a:solidFill>
                            <a:srgbClr val="FFFFFF"/>
                          </a:solidFill>
                          <a:latin typeface="+mn-lt"/>
                        </a:rPr>
                        <a:t>20.8%</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597BA"/>
                    </a:solidFill>
                  </a:tcPr>
                </a:tc>
                <a:tc>
                  <a:txBody>
                    <a:bodyPr/>
                    <a:lstStyle/>
                    <a:p>
                      <a:pPr algn="ctr"/>
                      <a:r>
                        <a:rPr lang="en-US" sz="1200" b="0" dirty="0" smtClean="0">
                          <a:solidFill>
                            <a:schemeClr val="bg1"/>
                          </a:solidFill>
                        </a:rPr>
                        <a:t>4.3%</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597BA"/>
                    </a:solidFill>
                  </a:tcPr>
                </a:tc>
                <a:tc>
                  <a:txBody>
                    <a:bodyPr/>
                    <a:lstStyle/>
                    <a:p>
                      <a:pPr algn="ctr" fontAlgn="ctr"/>
                      <a:r>
                        <a:rPr lang="en-US" sz="1200" b="0" i="0" u="none" strike="noStrike" dirty="0" smtClean="0">
                          <a:solidFill>
                            <a:srgbClr val="FFFFFF"/>
                          </a:solidFill>
                          <a:latin typeface="+mn-lt"/>
                        </a:rPr>
                        <a:t>30.6%</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597BA"/>
                    </a:solidFill>
                  </a:tcPr>
                </a:tc>
                <a:tc>
                  <a:txBody>
                    <a:bodyPr/>
                    <a:lstStyle/>
                    <a:p>
                      <a:pPr marL="0" algn="ctr" defTabSz="457200" rtl="0" eaLnBrk="1" fontAlgn="ctr" latinLnBrk="0" hangingPunct="1"/>
                      <a:r>
                        <a:rPr lang="en-US" sz="1200" b="0" i="0" u="none" strike="noStrike" kern="1200" dirty="0" smtClean="0">
                          <a:solidFill>
                            <a:srgbClr val="FFFFFF"/>
                          </a:solidFill>
                          <a:effectLst/>
                          <a:latin typeface="+mn-lt"/>
                          <a:ea typeface="+mn-ea"/>
                          <a:cs typeface="+mn-cs"/>
                        </a:rPr>
                        <a:t>32.7%</a:t>
                      </a:r>
                      <a:endParaRPr lang="en-US" sz="1200" b="0" i="0" u="none" strike="noStrike" kern="1200" dirty="0">
                        <a:solidFill>
                          <a:srgbClr val="FFFFFF"/>
                        </a:solidFill>
                        <a:effectLst/>
                        <a:latin typeface="+mn-lt"/>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597BA"/>
                    </a:solidFill>
                  </a:tcPr>
                </a:tc>
              </a:tr>
              <a:tr h="432251">
                <a:tc>
                  <a:txBody>
                    <a:bodyPr/>
                    <a:lstStyle/>
                    <a:p>
                      <a:pPr algn="ctr"/>
                      <a:r>
                        <a:rPr lang="en-US" sz="1600" b="1" dirty="0" smtClean="0">
                          <a:solidFill>
                            <a:schemeClr val="bg1"/>
                          </a:solidFill>
                        </a:rPr>
                        <a:t>Stage</a:t>
                      </a:r>
                      <a:r>
                        <a:rPr lang="en-US" sz="1600" b="1" baseline="0" dirty="0" smtClean="0">
                          <a:solidFill>
                            <a:schemeClr val="bg1"/>
                          </a:solidFill>
                        </a:rPr>
                        <a:t> 1</a:t>
                      </a:r>
                      <a:endParaRPr lang="en-US" sz="1600" b="1" dirty="0">
                        <a:solidFill>
                          <a:schemeClr val="bg1"/>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AA5C5"/>
                    </a:solidFill>
                  </a:tcPr>
                </a:tc>
                <a:tc>
                  <a:txBody>
                    <a:bodyPr/>
                    <a:lstStyle/>
                    <a:p>
                      <a:pPr algn="ctr" fontAlgn="ctr"/>
                      <a:r>
                        <a:rPr lang="en-US" sz="1200" b="0" i="0" u="none" strike="noStrike" dirty="0" smtClean="0">
                          <a:solidFill>
                            <a:srgbClr val="FFFFFF"/>
                          </a:solidFill>
                          <a:latin typeface="+mn-lt"/>
                        </a:rPr>
                        <a:t>4.6%</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AA5C5"/>
                    </a:solidFill>
                  </a:tcPr>
                </a:tc>
                <a:tc>
                  <a:txBody>
                    <a:bodyPr/>
                    <a:lstStyle/>
                    <a:p>
                      <a:pPr algn="ctr" fontAlgn="ctr"/>
                      <a:r>
                        <a:rPr lang="en-US" sz="1200" b="0" i="0" u="none" strike="noStrike" dirty="0" smtClean="0">
                          <a:solidFill>
                            <a:srgbClr val="FFFFFF"/>
                          </a:solidFill>
                          <a:latin typeface="+mn-lt"/>
                        </a:rPr>
                        <a:t>10.8%</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AA5C5"/>
                    </a:solidFill>
                  </a:tcPr>
                </a:tc>
                <a:tc>
                  <a:txBody>
                    <a:bodyPr/>
                    <a:lstStyle/>
                    <a:p>
                      <a:pPr algn="ctr"/>
                      <a:r>
                        <a:rPr lang="en-US" sz="1200" b="0" dirty="0" smtClean="0">
                          <a:solidFill>
                            <a:schemeClr val="bg1"/>
                          </a:solidFill>
                        </a:rPr>
                        <a:t>2.2%</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AA5C5"/>
                    </a:solidFill>
                  </a:tcPr>
                </a:tc>
                <a:tc>
                  <a:txBody>
                    <a:bodyPr/>
                    <a:lstStyle/>
                    <a:p>
                      <a:pPr algn="ctr" fontAlgn="ctr"/>
                      <a:r>
                        <a:rPr lang="en-US" sz="1200" b="0" i="0" u="none" strike="noStrike" dirty="0" smtClean="0">
                          <a:solidFill>
                            <a:srgbClr val="FFFFFF"/>
                          </a:solidFill>
                          <a:latin typeface="+mn-lt"/>
                        </a:rPr>
                        <a:t>14.2%</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AA5C5"/>
                    </a:solidFill>
                  </a:tcPr>
                </a:tc>
                <a:tc>
                  <a:txBody>
                    <a:bodyPr/>
                    <a:lstStyle/>
                    <a:p>
                      <a:pPr marL="0" algn="ctr" defTabSz="457200" rtl="0" eaLnBrk="1" fontAlgn="ctr" latinLnBrk="0" hangingPunct="1"/>
                      <a:r>
                        <a:rPr lang="en-US" sz="1200" b="0" i="0" u="none" strike="noStrike" kern="1200" dirty="0" smtClean="0">
                          <a:solidFill>
                            <a:srgbClr val="FFFFFF"/>
                          </a:solidFill>
                          <a:effectLst/>
                          <a:latin typeface="+mn-lt"/>
                          <a:ea typeface="+mn-ea"/>
                          <a:cs typeface="+mn-cs"/>
                        </a:rPr>
                        <a:t>8.6%</a:t>
                      </a:r>
                      <a:endParaRPr lang="en-US" sz="1200" b="0" i="0" u="none" strike="noStrike" kern="1200" dirty="0">
                        <a:solidFill>
                          <a:srgbClr val="FFFFFF"/>
                        </a:solidFill>
                        <a:effectLst/>
                        <a:latin typeface="+mn-lt"/>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AA5C5"/>
                    </a:solidFill>
                  </a:tcPr>
                </a:tc>
              </a:tr>
              <a:tr h="432251">
                <a:tc>
                  <a:txBody>
                    <a:bodyPr/>
                    <a:lstStyle/>
                    <a:p>
                      <a:pPr algn="ctr"/>
                      <a:r>
                        <a:rPr lang="en-US" sz="1600" b="1" dirty="0" smtClean="0">
                          <a:solidFill>
                            <a:schemeClr val="bg1"/>
                          </a:solidFill>
                        </a:rPr>
                        <a:t>Stage</a:t>
                      </a:r>
                      <a:r>
                        <a:rPr lang="en-US" sz="1600" b="1" baseline="0" dirty="0" smtClean="0">
                          <a:solidFill>
                            <a:schemeClr val="bg1"/>
                          </a:solidFill>
                        </a:rPr>
                        <a:t> 0</a:t>
                      </a:r>
                      <a:endParaRPr lang="en-US" sz="1600" b="1" dirty="0">
                        <a:solidFill>
                          <a:schemeClr val="bg1"/>
                        </a:solidFill>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78B3D1"/>
                    </a:solidFill>
                  </a:tcPr>
                </a:tc>
                <a:tc>
                  <a:txBody>
                    <a:bodyPr/>
                    <a:lstStyle/>
                    <a:p>
                      <a:pPr algn="ctr" fontAlgn="ctr"/>
                      <a:r>
                        <a:rPr lang="en-US" sz="1200" b="0" i="0" u="none" strike="noStrike" dirty="0" smtClean="0">
                          <a:solidFill>
                            <a:srgbClr val="FFFFFF"/>
                          </a:solidFill>
                          <a:latin typeface="+mn-lt"/>
                        </a:rPr>
                        <a:t>48.2%</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78B3D1"/>
                    </a:solidFill>
                  </a:tcPr>
                </a:tc>
                <a:tc>
                  <a:txBody>
                    <a:bodyPr/>
                    <a:lstStyle/>
                    <a:p>
                      <a:pPr algn="ctr" fontAlgn="ctr"/>
                      <a:r>
                        <a:rPr lang="en-US" sz="1200" b="0" i="0" u="none" strike="noStrike" dirty="0" smtClean="0">
                          <a:solidFill>
                            <a:srgbClr val="FFFFFF"/>
                          </a:solidFill>
                          <a:latin typeface="+mn-lt"/>
                        </a:rPr>
                        <a:t>18.5%</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78B3D1"/>
                    </a:solidFill>
                  </a:tcPr>
                </a:tc>
                <a:tc>
                  <a:txBody>
                    <a:bodyPr/>
                    <a:lstStyle/>
                    <a:p>
                      <a:pPr algn="ctr"/>
                      <a:r>
                        <a:rPr lang="en-US" sz="1200" b="0" dirty="0" smtClean="0">
                          <a:solidFill>
                            <a:schemeClr val="bg1"/>
                          </a:solidFill>
                        </a:rPr>
                        <a:t>3.5%</a:t>
                      </a:r>
                      <a:endParaRPr lang="en-US" sz="12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78B3D1"/>
                    </a:solidFill>
                  </a:tcPr>
                </a:tc>
                <a:tc>
                  <a:txBody>
                    <a:bodyPr/>
                    <a:lstStyle/>
                    <a:p>
                      <a:pPr algn="ctr" fontAlgn="ctr"/>
                      <a:r>
                        <a:rPr lang="en-US" sz="1200" b="0" i="0" u="none" strike="noStrike" dirty="0" smtClean="0">
                          <a:solidFill>
                            <a:srgbClr val="FFFFFF"/>
                          </a:solidFill>
                          <a:latin typeface="+mn-lt"/>
                        </a:rPr>
                        <a:t>18.7%</a:t>
                      </a:r>
                      <a:endParaRPr lang="en-US" sz="1200" b="0" i="0" u="none" strike="noStrike" dirty="0">
                        <a:solidFill>
                          <a:srgbClr val="FFFFFF"/>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78B3D1"/>
                    </a:solidFill>
                  </a:tcPr>
                </a:tc>
                <a:tc>
                  <a:txBody>
                    <a:bodyPr/>
                    <a:lstStyle/>
                    <a:p>
                      <a:pPr marL="0" algn="ctr" defTabSz="457200" rtl="0" eaLnBrk="1" fontAlgn="ctr" latinLnBrk="0" hangingPunct="1"/>
                      <a:r>
                        <a:rPr lang="en-US" sz="1200" b="0" i="0" u="none" strike="noStrike" kern="1200" dirty="0" smtClean="0">
                          <a:solidFill>
                            <a:srgbClr val="FFFFFF"/>
                          </a:solidFill>
                          <a:effectLst/>
                          <a:latin typeface="+mn-lt"/>
                          <a:ea typeface="+mn-ea"/>
                          <a:cs typeface="+mn-cs"/>
                        </a:rPr>
                        <a:t>17.6%</a:t>
                      </a:r>
                      <a:endParaRPr lang="en-US" sz="1200" b="0" i="0" u="none" strike="noStrike" kern="1200" dirty="0">
                        <a:solidFill>
                          <a:srgbClr val="FFFFFF"/>
                        </a:solidFill>
                        <a:effectLst/>
                        <a:latin typeface="+mn-lt"/>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rgbClr val="78B3D1"/>
                    </a:solidFill>
                  </a:tcPr>
                </a:tc>
              </a:tr>
              <a:tr h="432251">
                <a:tc>
                  <a:txBody>
                    <a:bodyPr/>
                    <a:lstStyle/>
                    <a:p>
                      <a:pPr algn="ctr"/>
                      <a:endParaRPr lang="en-US" sz="1200" b="1" dirty="0">
                        <a:solidFill>
                          <a:schemeClr val="bg1">
                            <a:lumMod val="50000"/>
                          </a:schemeClr>
                        </a:solidFill>
                      </a:endParaRPr>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lumMod val="65000"/>
                              <a:lumOff val="35000"/>
                            </a:schemeClr>
                          </a:solidFill>
                        </a:rPr>
                        <a:t>N = 757</a:t>
                      </a:r>
                      <a:endParaRPr lang="en-US" sz="1200" dirty="0">
                        <a:solidFill>
                          <a:schemeClr val="tx1">
                            <a:lumMod val="65000"/>
                            <a:lumOff val="3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smtClean="0">
                          <a:solidFill>
                            <a:schemeClr val="tx1">
                              <a:lumMod val="65000"/>
                              <a:lumOff val="35000"/>
                            </a:schemeClr>
                          </a:solidFill>
                        </a:rPr>
                        <a:t>N = 130</a:t>
                      </a:r>
                      <a:endParaRPr lang="en-US" sz="1200" dirty="0">
                        <a:solidFill>
                          <a:schemeClr val="tx1">
                            <a:lumMod val="65000"/>
                            <a:lumOff val="3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65000"/>
                            <a:lumOff val="35000"/>
                          </a:schemeClr>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N = 5,467</a:t>
                      </a:r>
                    </a:p>
                    <a:p>
                      <a:pPr algn="ctr"/>
                      <a:endParaRPr lang="en-US" sz="1200" dirty="0">
                        <a:solidFill>
                          <a:schemeClr val="tx1">
                            <a:lumMod val="65000"/>
                            <a:lumOff val="3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65000"/>
                            <a:lumOff val="35000"/>
                          </a:schemeClr>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N = 641</a:t>
                      </a:r>
                    </a:p>
                    <a:p>
                      <a:pPr algn="ctr"/>
                      <a:endParaRPr lang="en-US" sz="1200" dirty="0">
                        <a:solidFill>
                          <a:schemeClr val="tx1">
                            <a:lumMod val="65000"/>
                            <a:lumOff val="3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65000"/>
                            <a:lumOff val="35000"/>
                          </a:schemeClr>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65000"/>
                              <a:lumOff val="35000"/>
                            </a:schemeClr>
                          </a:solidFill>
                        </a:rPr>
                        <a:t>N = 1,196</a:t>
                      </a:r>
                    </a:p>
                    <a:p>
                      <a:pPr algn="ctr"/>
                      <a:endParaRPr lang="en-US" sz="1200" dirty="0">
                        <a:solidFill>
                          <a:schemeClr val="tx1">
                            <a:lumMod val="65000"/>
                            <a:lumOff val="35000"/>
                          </a:schemeClr>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3548957" y="6488206"/>
            <a:ext cx="5569007" cy="246221"/>
          </a:xfrm>
          <a:prstGeom prst="rect">
            <a:avLst/>
          </a:prstGeom>
          <a:noFill/>
        </p:spPr>
        <p:txBody>
          <a:bodyPr wrap="square" rtlCol="0">
            <a:spAutoFit/>
          </a:bodyPr>
          <a:lstStyle/>
          <a:p>
            <a:pPr algn="r"/>
            <a:r>
              <a:rPr lang="en-US" sz="1000" dirty="0" smtClean="0">
                <a:solidFill>
                  <a:schemeClr val="tx1">
                    <a:lumMod val="65000"/>
                    <a:lumOff val="35000"/>
                  </a:schemeClr>
                </a:solidFill>
                <a:latin typeface="Arial" pitchFamily="34" charset="0"/>
                <a:cs typeface="Arial" pitchFamily="34" charset="0"/>
              </a:rPr>
              <a:t>Data from HIMSS Analytics</a:t>
            </a:r>
            <a:r>
              <a:rPr lang="en-US" sz="1000" baseline="30000" dirty="0" smtClean="0">
                <a:solidFill>
                  <a:schemeClr val="tx1">
                    <a:lumMod val="65000"/>
                    <a:lumOff val="35000"/>
                  </a:schemeClr>
                </a:solidFill>
                <a:latin typeface="Arial" pitchFamily="34" charset="0"/>
                <a:cs typeface="Arial" pitchFamily="34" charset="0"/>
              </a:rPr>
              <a:t>®</a:t>
            </a:r>
            <a:r>
              <a:rPr lang="en-US" sz="1000" baseline="0" dirty="0" smtClean="0">
                <a:solidFill>
                  <a:schemeClr val="tx1">
                    <a:lumMod val="65000"/>
                    <a:lumOff val="35000"/>
                  </a:schemeClr>
                </a:solidFill>
                <a:latin typeface="Arial" pitchFamily="34" charset="0"/>
                <a:cs typeface="Arial" pitchFamily="34" charset="0"/>
              </a:rPr>
              <a:t> Database ©</a:t>
            </a:r>
          </a:p>
        </p:txBody>
      </p:sp>
      <p:grpSp>
        <p:nvGrpSpPr>
          <p:cNvPr id="5" name="Group 4"/>
          <p:cNvGrpSpPr/>
          <p:nvPr/>
        </p:nvGrpSpPr>
        <p:grpSpPr>
          <a:xfrm>
            <a:off x="23272" y="5907892"/>
            <a:ext cx="9094692" cy="910032"/>
            <a:chOff x="-274476" y="5949280"/>
            <a:chExt cx="9418476" cy="910032"/>
          </a:xfrm>
        </p:grpSpPr>
        <p:pic>
          <p:nvPicPr>
            <p:cNvPr id="7"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6288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Profile of a </a:t>
            </a:r>
            <a:br>
              <a:rPr lang="en-US" dirty="0" smtClean="0"/>
            </a:br>
            <a:r>
              <a:rPr lang="en-US" dirty="0" smtClean="0"/>
              <a:t>Stage 6 and 7 Organization</a:t>
            </a:r>
            <a:endParaRPr lang="en-US" dirty="0"/>
          </a:p>
        </p:txBody>
      </p:sp>
      <p:sp>
        <p:nvSpPr>
          <p:cNvPr id="3" name="Content Placeholder 2"/>
          <p:cNvSpPr>
            <a:spLocks noGrp="1"/>
          </p:cNvSpPr>
          <p:nvPr>
            <p:ph idx="1"/>
          </p:nvPr>
        </p:nvSpPr>
        <p:spPr>
          <a:xfrm>
            <a:off x="457200" y="1676400"/>
            <a:ext cx="8229600" cy="4419600"/>
          </a:xfrm>
        </p:spPr>
        <p:txBody>
          <a:bodyPr>
            <a:normAutofit/>
          </a:bodyPr>
          <a:lstStyle/>
          <a:p>
            <a:r>
              <a:rPr lang="en-US" sz="2800" dirty="0" smtClean="0">
                <a:solidFill>
                  <a:srgbClr val="FF0000"/>
                </a:solidFill>
              </a:rPr>
              <a:t>Use data to drive improved outcomes related to …</a:t>
            </a:r>
          </a:p>
          <a:p>
            <a:pPr lvl="1"/>
            <a:r>
              <a:rPr lang="en-US" sz="2400" dirty="0" smtClean="0"/>
              <a:t>Process, Financial, Clinical, Quality &amp; Safety</a:t>
            </a:r>
          </a:p>
          <a:p>
            <a:endParaRPr lang="en-US" sz="1800" dirty="0" smtClean="0"/>
          </a:p>
          <a:p>
            <a:r>
              <a:rPr lang="en-US" sz="2800" dirty="0" smtClean="0">
                <a:solidFill>
                  <a:srgbClr val="FF0000"/>
                </a:solidFill>
              </a:rPr>
              <a:t>Are paperless, or near paperless </a:t>
            </a:r>
            <a:r>
              <a:rPr lang="en-US" sz="2800" b="1" dirty="0" smtClean="0"/>
              <a:t>(</a:t>
            </a:r>
            <a:r>
              <a:rPr lang="en-US" sz="2800" b="1" dirty="0" smtClean="0">
                <a:solidFill>
                  <a:srgbClr val="FF0000"/>
                </a:solidFill>
              </a:rPr>
              <a:t>create no paper</a:t>
            </a:r>
            <a:r>
              <a:rPr lang="en-US" sz="2800" b="1" dirty="0" smtClean="0"/>
              <a:t>)</a:t>
            </a:r>
          </a:p>
          <a:p>
            <a:pPr lvl="1"/>
            <a:r>
              <a:rPr lang="en-US" sz="2400" dirty="0" smtClean="0"/>
              <a:t>All clinically relevant data is in the EMR</a:t>
            </a:r>
          </a:p>
          <a:p>
            <a:endParaRPr lang="en-US" sz="1800" dirty="0" smtClean="0"/>
          </a:p>
          <a:p>
            <a:r>
              <a:rPr lang="en-US" sz="2800" dirty="0" smtClean="0">
                <a:solidFill>
                  <a:srgbClr val="FF0000"/>
                </a:solidFill>
              </a:rPr>
              <a:t>Are fully committed to continuous process improvement through collaboration</a:t>
            </a:r>
          </a:p>
          <a:p>
            <a:pPr lvl="1"/>
            <a:r>
              <a:rPr lang="en-US" sz="2400" dirty="0" smtClean="0"/>
              <a:t>Strong IT leadership and executive champions</a:t>
            </a:r>
          </a:p>
          <a:p>
            <a:pPr lvl="1"/>
            <a:r>
              <a:rPr lang="en-US" sz="2400" dirty="0" smtClean="0"/>
              <a:t>Clinician / end-user champions</a:t>
            </a:r>
          </a:p>
        </p:txBody>
      </p:sp>
      <p:grpSp>
        <p:nvGrpSpPr>
          <p:cNvPr id="4" name="Group 3"/>
          <p:cNvGrpSpPr/>
          <p:nvPr/>
        </p:nvGrpSpPr>
        <p:grpSpPr>
          <a:xfrm>
            <a:off x="23272" y="6202331"/>
            <a:ext cx="8797200" cy="614706"/>
            <a:chOff x="-274476" y="5949280"/>
            <a:chExt cx="9418476" cy="910032"/>
          </a:xfrm>
        </p:grpSpPr>
        <p:pic>
          <p:nvPicPr>
            <p:cNvPr id="5"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3090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jhdaniels\AppData\Local\Microsoft\Windows\Temporary Internet Files\Content.IE5\MTVQB7MC\MC9102163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02" y="1065938"/>
            <a:ext cx="8703596" cy="467780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ge 7"/>
          <p:cNvPicPr>
            <a:picLocks noChangeAspect="1" noChangeArrowheads="1"/>
          </p:cNvPicPr>
          <p:nvPr/>
        </p:nvPicPr>
        <p:blipFill rotWithShape="1">
          <a:blip r:embed="rId3">
            <a:extLst>
              <a:ext uri="{28A0092B-C50C-407E-A947-70E740481C1C}">
                <a14:useLocalDpi xmlns:a14="http://schemas.microsoft.com/office/drawing/2010/main" val="0"/>
              </a:ext>
            </a:extLst>
          </a:blip>
          <a:srcRect t="30211" b="27613"/>
          <a:stretch/>
        </p:blipFill>
        <p:spPr bwMode="auto">
          <a:xfrm>
            <a:off x="361066" y="5427140"/>
            <a:ext cx="1959050" cy="43968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29652" y="5588593"/>
            <a:ext cx="8190233" cy="646331"/>
          </a:xfrm>
          <a:prstGeom prst="rect">
            <a:avLst/>
          </a:prstGeom>
          <a:noFill/>
        </p:spPr>
        <p:txBody>
          <a:bodyPr wrap="square" rtlCol="0">
            <a:spAutoFit/>
          </a:bodyPr>
          <a:lstStyle/>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Belgium</a:t>
            </a:r>
            <a:r>
              <a:rPr lang="en-US" sz="1200" dirty="0">
                <a:latin typeface="Verdana" pitchFamily="34" charset="0"/>
                <a:ea typeface="Verdana" pitchFamily="34" charset="0"/>
                <a:cs typeface="Verdana" pitchFamily="34" charset="0"/>
              </a:rPr>
              <a:t>, Brazil, </a:t>
            </a:r>
            <a:r>
              <a:rPr lang="en-US" sz="1200" dirty="0" smtClean="0">
                <a:latin typeface="Verdana" pitchFamily="34" charset="0"/>
                <a:ea typeface="Verdana" pitchFamily="34" charset="0"/>
                <a:cs typeface="Verdana" pitchFamily="34" charset="0"/>
              </a:rPr>
              <a:t>Canada</a:t>
            </a:r>
            <a:r>
              <a:rPr lang="en-US" sz="1200" dirty="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rPr>
              <a:t>Chile, China</a:t>
            </a:r>
            <a:r>
              <a:rPr lang="en-US" sz="1200" dirty="0">
                <a:latin typeface="Verdana" pitchFamily="34" charset="0"/>
                <a:ea typeface="Verdana" pitchFamily="34" charset="0"/>
                <a:cs typeface="Verdana" pitchFamily="34" charset="0"/>
              </a:rPr>
              <a:t>, Denmark, France , Germany, India,  Italy, Malaysia, </a:t>
            </a:r>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Norway</a:t>
            </a:r>
            <a:r>
              <a:rPr lang="en-US" sz="1200" dirty="0">
                <a:latin typeface="Verdana" pitchFamily="34" charset="0"/>
                <a:ea typeface="Verdana" pitchFamily="34" charset="0"/>
                <a:cs typeface="Verdana" pitchFamily="34" charset="0"/>
              </a:rPr>
              <a:t>, Saudi Arabia, Singapore, </a:t>
            </a:r>
            <a:r>
              <a:rPr lang="en-US" sz="1200" dirty="0" smtClean="0">
                <a:latin typeface="Verdana" pitchFamily="34" charset="0"/>
                <a:ea typeface="Verdana" pitchFamily="34" charset="0"/>
                <a:cs typeface="Verdana" pitchFamily="34" charset="0"/>
              </a:rPr>
              <a:t>Spain, Switzerland</a:t>
            </a:r>
            <a:r>
              <a:rPr lang="en-US" sz="1200" dirty="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rPr>
              <a:t>Taiwan, </a:t>
            </a:r>
            <a:r>
              <a:rPr lang="en-US" sz="1200" dirty="0">
                <a:latin typeface="Verdana" pitchFamily="34" charset="0"/>
                <a:ea typeface="Verdana" pitchFamily="34" charset="0"/>
                <a:cs typeface="Verdana" pitchFamily="34" charset="0"/>
              </a:rPr>
              <a:t>The </a:t>
            </a:r>
            <a:r>
              <a:rPr lang="en-US" sz="1200" dirty="0" smtClean="0">
                <a:latin typeface="Verdana" pitchFamily="34" charset="0"/>
                <a:ea typeface="Verdana" pitchFamily="34" charset="0"/>
                <a:cs typeface="Verdana" pitchFamily="34" charset="0"/>
              </a:rPr>
              <a:t>Netherlands, Turkey, UAE, UK, USA</a:t>
            </a:r>
            <a:endParaRPr lang="en-US" sz="1200" dirty="0">
              <a:latin typeface="Verdana" pitchFamily="34" charset="0"/>
              <a:ea typeface="Verdana" pitchFamily="34" charset="0"/>
              <a:cs typeface="Verdana" pitchFamily="34" charset="0"/>
            </a:endParaRPr>
          </a:p>
        </p:txBody>
      </p:sp>
      <p:pic>
        <p:nvPicPr>
          <p:cNvPr id="27" name="Picture 2" descr="stag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828" y="311135"/>
            <a:ext cx="2072951" cy="10811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5819" y="394317"/>
            <a:ext cx="7289030" cy="804333"/>
          </a:xfrm>
        </p:spPr>
        <p:txBody>
          <a:bodyPr/>
          <a:lstStyle/>
          <a:p>
            <a:r>
              <a:rPr lang="en-US" dirty="0" smtClean="0"/>
              <a:t>International</a:t>
            </a:r>
            <a:endParaRPr lang="en-US" dirty="0"/>
          </a:p>
        </p:txBody>
      </p:sp>
      <p:sp>
        <p:nvSpPr>
          <p:cNvPr id="4" name="Flowchart: Connector 3"/>
          <p:cNvSpPr/>
          <p:nvPr/>
        </p:nvSpPr>
        <p:spPr>
          <a:xfrm>
            <a:off x="6910754" y="3256294"/>
            <a:ext cx="87923" cy="105507"/>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lowchart: Connector 7"/>
          <p:cNvSpPr/>
          <p:nvPr/>
        </p:nvSpPr>
        <p:spPr>
          <a:xfrm>
            <a:off x="4003364" y="2529444"/>
            <a:ext cx="87923" cy="105507"/>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lowchart: Connector 8"/>
          <p:cNvSpPr/>
          <p:nvPr/>
        </p:nvSpPr>
        <p:spPr>
          <a:xfrm>
            <a:off x="3598909" y="2810804"/>
            <a:ext cx="87923" cy="105507"/>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lowchart: Connector 9"/>
          <p:cNvSpPr/>
          <p:nvPr/>
        </p:nvSpPr>
        <p:spPr>
          <a:xfrm>
            <a:off x="3862642" y="2522838"/>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lowchart: Connector 10"/>
          <p:cNvSpPr/>
          <p:nvPr/>
        </p:nvSpPr>
        <p:spPr>
          <a:xfrm>
            <a:off x="1600370" y="2289462"/>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lowchart: Connector 11"/>
          <p:cNvSpPr/>
          <p:nvPr/>
        </p:nvSpPr>
        <p:spPr>
          <a:xfrm>
            <a:off x="6372562" y="3189606"/>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lowchart: Connector 12"/>
          <p:cNvSpPr/>
          <p:nvPr/>
        </p:nvSpPr>
        <p:spPr>
          <a:xfrm>
            <a:off x="4047325" y="2342215"/>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lowchart: Connector 13"/>
          <p:cNvSpPr/>
          <p:nvPr/>
        </p:nvSpPr>
        <p:spPr>
          <a:xfrm>
            <a:off x="3743570" y="2675238"/>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lowchart: Connector 14"/>
          <p:cNvSpPr/>
          <p:nvPr/>
        </p:nvSpPr>
        <p:spPr>
          <a:xfrm>
            <a:off x="4029330" y="2618086"/>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Connector 15"/>
          <p:cNvSpPr/>
          <p:nvPr/>
        </p:nvSpPr>
        <p:spPr>
          <a:xfrm>
            <a:off x="5801042" y="3361062"/>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Connector 16"/>
          <p:cNvSpPr/>
          <p:nvPr/>
        </p:nvSpPr>
        <p:spPr>
          <a:xfrm>
            <a:off x="6043938" y="4218342"/>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lowchart: Connector 17"/>
          <p:cNvSpPr/>
          <p:nvPr/>
        </p:nvSpPr>
        <p:spPr>
          <a:xfrm>
            <a:off x="4086482" y="2889558"/>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lowchart: Connector 18"/>
          <p:cNvSpPr/>
          <p:nvPr/>
        </p:nvSpPr>
        <p:spPr>
          <a:xfrm>
            <a:off x="4129346" y="2118006"/>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lowchart: Connector 20"/>
          <p:cNvSpPr/>
          <p:nvPr/>
        </p:nvSpPr>
        <p:spPr>
          <a:xfrm>
            <a:off x="4700866" y="3332486"/>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owchart: Connector 21"/>
          <p:cNvSpPr/>
          <p:nvPr/>
        </p:nvSpPr>
        <p:spPr>
          <a:xfrm>
            <a:off x="6143954" y="4146902"/>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lowchart: Connector 22"/>
          <p:cNvSpPr/>
          <p:nvPr/>
        </p:nvSpPr>
        <p:spPr>
          <a:xfrm>
            <a:off x="3915026" y="2646662"/>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lowchart: Connector 23"/>
          <p:cNvSpPr/>
          <p:nvPr/>
        </p:nvSpPr>
        <p:spPr>
          <a:xfrm>
            <a:off x="5000914" y="3418214"/>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038492" y="1078330"/>
            <a:ext cx="3040704" cy="523220"/>
          </a:xfrm>
          <a:prstGeom prst="rect">
            <a:avLst/>
          </a:prstGeom>
          <a:noFill/>
        </p:spPr>
        <p:txBody>
          <a:bodyPr wrap="none" rtlCol="0">
            <a:spAutoFit/>
          </a:bodyPr>
          <a:lstStyle/>
          <a:p>
            <a:r>
              <a:rPr lang="en-US" sz="1400" dirty="0" smtClean="0">
                <a:latin typeface="Verdana" pitchFamily="34" charset="0"/>
                <a:ea typeface="Verdana" pitchFamily="34" charset="0"/>
                <a:cs typeface="Verdana" pitchFamily="34" charset="0"/>
              </a:rPr>
              <a:t>China, Korea</a:t>
            </a:r>
            <a:r>
              <a:rPr lang="en-US" sz="1400" dirty="0">
                <a:latin typeface="Verdana" pitchFamily="34" charset="0"/>
                <a:ea typeface="Verdana" pitchFamily="34" charset="0"/>
                <a:cs typeface="Verdana" pitchFamily="34" charset="0"/>
              </a:rPr>
              <a:t>, Germany, </a:t>
            </a:r>
            <a:r>
              <a:rPr lang="en-US" sz="1400" dirty="0" smtClean="0">
                <a:latin typeface="Verdana" pitchFamily="34" charset="0"/>
                <a:ea typeface="Verdana" pitchFamily="34" charset="0"/>
                <a:cs typeface="Verdana" pitchFamily="34" charset="0"/>
              </a:rPr>
              <a:t>Spain, </a:t>
            </a:r>
          </a:p>
          <a:p>
            <a:r>
              <a:rPr lang="en-US" sz="1400" dirty="0" smtClean="0">
                <a:latin typeface="Verdana" pitchFamily="34" charset="0"/>
                <a:ea typeface="Verdana" pitchFamily="34" charset="0"/>
                <a:cs typeface="Verdana" pitchFamily="34" charset="0"/>
              </a:rPr>
              <a:t>The Netherlands, USA</a:t>
            </a:r>
            <a:endParaRPr lang="en-US" sz="1400" b="1" dirty="0">
              <a:latin typeface="Verdana" pitchFamily="34" charset="0"/>
              <a:ea typeface="Verdana" pitchFamily="34" charset="0"/>
              <a:cs typeface="Verdana" pitchFamily="34" charset="0"/>
            </a:endParaRPr>
          </a:p>
        </p:txBody>
      </p:sp>
      <p:sp>
        <p:nvSpPr>
          <p:cNvPr id="37" name="Flowchart: Connector 36"/>
          <p:cNvSpPr/>
          <p:nvPr/>
        </p:nvSpPr>
        <p:spPr>
          <a:xfrm>
            <a:off x="6106866" y="915590"/>
            <a:ext cx="87923" cy="105507"/>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Connector 37"/>
          <p:cNvSpPr/>
          <p:nvPr/>
        </p:nvSpPr>
        <p:spPr>
          <a:xfrm>
            <a:off x="248514" y="5690993"/>
            <a:ext cx="95179"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lowchart: Connector 28"/>
          <p:cNvSpPr/>
          <p:nvPr/>
        </p:nvSpPr>
        <p:spPr>
          <a:xfrm>
            <a:off x="7122365" y="2676596"/>
            <a:ext cx="87923" cy="105507"/>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lowchart: Connector 29"/>
          <p:cNvSpPr/>
          <p:nvPr/>
        </p:nvSpPr>
        <p:spPr>
          <a:xfrm>
            <a:off x="6787156" y="3459674"/>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lowchart: Connector 30"/>
          <p:cNvSpPr/>
          <p:nvPr/>
        </p:nvSpPr>
        <p:spPr>
          <a:xfrm>
            <a:off x="1672088" y="4391677"/>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lowchart: Connector 31"/>
          <p:cNvSpPr/>
          <p:nvPr/>
        </p:nvSpPr>
        <p:spPr>
          <a:xfrm>
            <a:off x="1900687" y="4526147"/>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lowchart: Connector 32"/>
          <p:cNvSpPr/>
          <p:nvPr/>
        </p:nvSpPr>
        <p:spPr>
          <a:xfrm>
            <a:off x="1349360" y="2751143"/>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lowchart: Connector 33"/>
          <p:cNvSpPr/>
          <p:nvPr/>
        </p:nvSpPr>
        <p:spPr>
          <a:xfrm>
            <a:off x="1492213" y="2761499"/>
            <a:ext cx="87923" cy="105507"/>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lowchart: Connector 35"/>
          <p:cNvSpPr/>
          <p:nvPr/>
        </p:nvSpPr>
        <p:spPr>
          <a:xfrm>
            <a:off x="3967501" y="2465587"/>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lowchart: Connector 38"/>
          <p:cNvSpPr/>
          <p:nvPr/>
        </p:nvSpPr>
        <p:spPr>
          <a:xfrm>
            <a:off x="3741188" y="2441862"/>
            <a:ext cx="87923" cy="105507"/>
          </a:xfrm>
          <a:prstGeom prst="flowChartConnector">
            <a:avLst/>
          </a:prstGeom>
          <a:gradFill>
            <a:gsLst>
              <a:gs pos="87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lowchart: Connector 39"/>
          <p:cNvSpPr/>
          <p:nvPr/>
        </p:nvSpPr>
        <p:spPr>
          <a:xfrm>
            <a:off x="4197797" y="2204894"/>
            <a:ext cx="87923" cy="105507"/>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23272" y="5907892"/>
            <a:ext cx="8797200" cy="910032"/>
            <a:chOff x="-274476" y="5949280"/>
            <a:chExt cx="9418476" cy="910032"/>
          </a:xfrm>
        </p:grpSpPr>
        <p:pic>
          <p:nvPicPr>
            <p:cNvPr id="42" name="Picture 2" descr="C:\Users\Citadel\Documents\HIMSS UK Logo\HIMSS UK Log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09801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smtClean="0">
                <a:solidFill>
                  <a:srgbClr val="0070C0"/>
                </a:solidFill>
              </a:rPr>
              <a:t>Continuity of Care</a:t>
            </a:r>
            <a:br>
              <a:rPr lang="en-GB" b="1" dirty="0" smtClean="0">
                <a:solidFill>
                  <a:srgbClr val="0070C0"/>
                </a:solidFill>
              </a:rPr>
            </a:br>
            <a:r>
              <a:rPr lang="en-GB" b="1" dirty="0" smtClean="0">
                <a:solidFill>
                  <a:srgbClr val="0070C0"/>
                </a:solidFill>
              </a:rPr>
              <a:t>Maturity Model</a:t>
            </a:r>
            <a:endParaRPr lang="en-GB" b="1" dirty="0">
              <a:solidFill>
                <a:srgbClr val="0070C0"/>
              </a:solidFill>
            </a:endParaRPr>
          </a:p>
        </p:txBody>
      </p:sp>
      <p:sp>
        <p:nvSpPr>
          <p:cNvPr id="5" name="Subtitle 4"/>
          <p:cNvSpPr>
            <a:spLocks noGrp="1"/>
          </p:cNvSpPr>
          <p:nvPr>
            <p:ph type="subTitle" idx="1"/>
          </p:nvPr>
        </p:nvSpPr>
        <p:spPr/>
        <p:txBody>
          <a:bodyPr/>
          <a:lstStyle/>
          <a:p>
            <a:endParaRPr lang="en-GB"/>
          </a:p>
        </p:txBody>
      </p:sp>
      <p:grpSp>
        <p:nvGrpSpPr>
          <p:cNvPr id="6" name="Group 5"/>
          <p:cNvGrpSpPr/>
          <p:nvPr/>
        </p:nvGrpSpPr>
        <p:grpSpPr>
          <a:xfrm>
            <a:off x="23272" y="5907892"/>
            <a:ext cx="8797200" cy="910032"/>
            <a:chOff x="-274476" y="5949280"/>
            <a:chExt cx="9418476" cy="910032"/>
          </a:xfrm>
        </p:grpSpPr>
        <p:pic>
          <p:nvPicPr>
            <p:cNvPr id="7"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4592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Continuity of Care is integrated care…</a:t>
            </a:r>
            <a:endParaRPr lang="en-US" b="1" dirty="0">
              <a:solidFill>
                <a:srgbClr val="0070C0"/>
              </a:solidFill>
            </a:endParaRPr>
          </a:p>
        </p:txBody>
      </p:sp>
      <p:sp>
        <p:nvSpPr>
          <p:cNvPr id="3" name="Content Placeholder 2"/>
          <p:cNvSpPr>
            <a:spLocks noGrp="1"/>
          </p:cNvSpPr>
          <p:nvPr>
            <p:ph sz="half" idx="1"/>
          </p:nvPr>
        </p:nvSpPr>
        <p:spPr/>
        <p:txBody>
          <a:bodyPr>
            <a:normAutofit/>
          </a:bodyPr>
          <a:lstStyle/>
          <a:p>
            <a:pPr marL="0" indent="0">
              <a:buNone/>
            </a:pPr>
            <a:r>
              <a:rPr lang="en-US" sz="2400" b="1" dirty="0" smtClean="0">
                <a:solidFill>
                  <a:srgbClr val="217AA0"/>
                </a:solidFill>
              </a:rPr>
              <a:t>Citizens’ perspective…</a:t>
            </a:r>
          </a:p>
          <a:p>
            <a:pPr marL="0" indent="0">
              <a:buNone/>
            </a:pPr>
            <a:r>
              <a:rPr lang="en-US" sz="2400" i="1" dirty="0" smtClean="0"/>
              <a:t>Non-disruption </a:t>
            </a:r>
            <a:r>
              <a:rPr lang="en-US" sz="2400" i="1" dirty="0"/>
              <a:t>of care provided to a patient </a:t>
            </a:r>
            <a:r>
              <a:rPr lang="en-US" sz="2400" i="1" dirty="0" smtClean="0"/>
              <a:t>throughout </a:t>
            </a:r>
            <a:r>
              <a:rPr lang="en-US" sz="2400" i="1" dirty="0"/>
              <a:t>his/her care </a:t>
            </a:r>
            <a:r>
              <a:rPr lang="en-US" sz="2400" i="1" dirty="0" smtClean="0"/>
              <a:t>journey, across care settings and care providers.</a:t>
            </a:r>
          </a:p>
          <a:p>
            <a:pPr marL="0" indent="0" algn="ctr">
              <a:buNone/>
            </a:pPr>
            <a:endParaRPr lang="en-US" sz="2400" dirty="0" smtClean="0"/>
          </a:p>
          <a:p>
            <a:pPr marL="0" indent="0" algn="ctr">
              <a:buNone/>
            </a:pPr>
            <a:endParaRPr lang="en-US" sz="2400" i="1"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58846" y="1600200"/>
            <a:ext cx="3017308" cy="4525963"/>
          </a:xfrm>
        </p:spPr>
      </p:pic>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78449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Transfers of care…</a:t>
            </a:r>
            <a:endParaRPr lang="en-GB" b="1" dirty="0">
              <a:solidFill>
                <a:srgbClr val="0070C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408" y="1484784"/>
            <a:ext cx="2105025" cy="2057400"/>
          </a:xfrm>
        </p:spPr>
      </p:pic>
      <p:grpSp>
        <p:nvGrpSpPr>
          <p:cNvPr id="4" name="Group 3"/>
          <p:cNvGrpSpPr/>
          <p:nvPr/>
        </p:nvGrpSpPr>
        <p:grpSpPr>
          <a:xfrm>
            <a:off x="139037" y="5805264"/>
            <a:ext cx="8797201" cy="910032"/>
            <a:chOff x="-274476" y="5949280"/>
            <a:chExt cx="9418476" cy="910032"/>
          </a:xfrm>
        </p:grpSpPr>
        <p:pic>
          <p:nvPicPr>
            <p:cNvPr id="5" name="Picture 4" descr="C:\Users\Citadel\Documents\HIMSS UK Logo\HIMSS UK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p:cNvSpPr/>
            <p:nvPr/>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pic>
        <p:nvPicPr>
          <p:cNvPr id="1026" name="Picture 2" descr="http://www.lifenews.com/wp-content/uploads/2014/06/hospital.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427" y="1268760"/>
            <a:ext cx="375404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eb.behindthegray.net/uploads/f589dd7c9de0d806915165907a57776e.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0446" y="3919571"/>
            <a:ext cx="27622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Left-Right Arrow 9"/>
          <p:cNvSpPr/>
          <p:nvPr/>
        </p:nvSpPr>
        <p:spPr>
          <a:xfrm rot="2601977">
            <a:off x="1474772" y="4073264"/>
            <a:ext cx="1526982" cy="7033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eft-Right Arrow 13"/>
          <p:cNvSpPr/>
          <p:nvPr/>
        </p:nvSpPr>
        <p:spPr>
          <a:xfrm rot="8117698">
            <a:off x="5709244" y="4296401"/>
            <a:ext cx="1526982" cy="7033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Right Arrow 14"/>
          <p:cNvSpPr/>
          <p:nvPr/>
        </p:nvSpPr>
        <p:spPr>
          <a:xfrm>
            <a:off x="3274103" y="2213215"/>
            <a:ext cx="1526982" cy="7033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296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Some Enablers of Integrated Care…</a:t>
            </a:r>
            <a:endParaRPr lang="en-GB" b="1" dirty="0">
              <a:solidFill>
                <a:srgbClr val="0070C0"/>
              </a:solidFill>
            </a:endParaRPr>
          </a:p>
        </p:txBody>
      </p:sp>
      <p:sp>
        <p:nvSpPr>
          <p:cNvPr id="3" name="Content Placeholder 2"/>
          <p:cNvSpPr>
            <a:spLocks noGrp="1"/>
          </p:cNvSpPr>
          <p:nvPr>
            <p:ph sz="half" idx="1"/>
          </p:nvPr>
        </p:nvSpPr>
        <p:spPr>
          <a:xfrm>
            <a:off x="490224" y="1621034"/>
            <a:ext cx="4038600" cy="4525963"/>
          </a:xfrm>
        </p:spPr>
        <p:txBody>
          <a:bodyPr>
            <a:normAutofit fontScale="92500"/>
          </a:bodyPr>
          <a:lstStyle/>
          <a:p>
            <a:r>
              <a:rPr lang="en-GB" dirty="0" smtClean="0"/>
              <a:t>Exchange of Information</a:t>
            </a:r>
          </a:p>
          <a:p>
            <a:r>
              <a:rPr lang="en-GB" dirty="0" smtClean="0"/>
              <a:t>Culture and Leadership</a:t>
            </a:r>
          </a:p>
          <a:p>
            <a:r>
              <a:rPr lang="en-GB" dirty="0" smtClean="0"/>
              <a:t>Procedures</a:t>
            </a:r>
          </a:p>
          <a:p>
            <a:r>
              <a:rPr lang="en-GB" dirty="0" smtClean="0"/>
              <a:t>Funding</a:t>
            </a:r>
          </a:p>
          <a:p>
            <a:r>
              <a:rPr lang="en-GB" dirty="0" smtClean="0"/>
              <a:t>Attitude to risk</a:t>
            </a:r>
          </a:p>
          <a:p>
            <a:r>
              <a:rPr lang="en-GB" dirty="0" smtClean="0"/>
              <a:t>Patient choices</a:t>
            </a:r>
          </a:p>
          <a:p>
            <a:r>
              <a:rPr lang="en-GB" dirty="0" smtClean="0"/>
              <a:t>Governance</a:t>
            </a:r>
          </a:p>
          <a:p>
            <a:r>
              <a:rPr lang="en-GB" dirty="0" smtClean="0"/>
              <a:t>Clinical Practice</a:t>
            </a:r>
            <a:endParaRPr lang="en-GB" dirty="0"/>
          </a:p>
          <a:p>
            <a:r>
              <a:rPr lang="en-GB" dirty="0" smtClean="0"/>
              <a:t>Patient Engagement</a:t>
            </a:r>
          </a:p>
          <a:p>
            <a:pPr marL="0" indent="0">
              <a:buNone/>
            </a:pPr>
            <a:endParaRPr lang="en-GB" dirty="0" smtClean="0"/>
          </a:p>
          <a:p>
            <a:endParaRPr lang="en-GB" dirty="0" smtClean="0"/>
          </a:p>
          <a:p>
            <a:endParaRPr lang="en-GB" dirty="0" smtClean="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91125" y="1556792"/>
            <a:ext cx="2952750" cy="4211389"/>
          </a:xfrm>
        </p:spPr>
      </p:pic>
      <p:grpSp>
        <p:nvGrpSpPr>
          <p:cNvPr id="6" name="Group 5"/>
          <p:cNvGrpSpPr/>
          <p:nvPr/>
        </p:nvGrpSpPr>
        <p:grpSpPr>
          <a:xfrm>
            <a:off x="107504" y="5947968"/>
            <a:ext cx="8797201" cy="910032"/>
            <a:chOff x="-274476" y="5949280"/>
            <a:chExt cx="9418476" cy="910032"/>
          </a:xfrm>
        </p:grpSpPr>
        <p:pic>
          <p:nvPicPr>
            <p:cNvPr id="7" name="Picture 6" descr="C:\Users\Citadel\Documents\HIMSS UK Logo\HIMSS UK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p:cNvSpPr/>
            <p:nvPr/>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410010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Patient scenario - Adele…</a:t>
            </a:r>
            <a:endParaRPr lang="en-GB" b="1" dirty="0">
              <a:solidFill>
                <a:srgbClr val="0070C0"/>
              </a:solidFill>
            </a:endParaRPr>
          </a:p>
        </p:txBody>
      </p:sp>
      <p:sp>
        <p:nvSpPr>
          <p:cNvPr id="3" name="Content Placeholder 2"/>
          <p:cNvSpPr>
            <a:spLocks noGrp="1"/>
          </p:cNvSpPr>
          <p:nvPr>
            <p:ph sz="half" idx="1"/>
          </p:nvPr>
        </p:nvSpPr>
        <p:spPr/>
        <p:txBody>
          <a:bodyPr/>
          <a:lstStyle/>
          <a:p>
            <a:r>
              <a:rPr lang="en-GB" dirty="0" smtClean="0"/>
              <a:t>Discharged home after routine surgery</a:t>
            </a:r>
          </a:p>
          <a:p>
            <a:r>
              <a:rPr lang="en-GB" dirty="0" smtClean="0"/>
              <a:t>Poor pain relief</a:t>
            </a:r>
          </a:p>
          <a:p>
            <a:r>
              <a:rPr lang="en-GB" dirty="0" smtClean="0"/>
              <a:t>No physiotherapy</a:t>
            </a:r>
          </a:p>
          <a:p>
            <a:r>
              <a:rPr lang="en-GB" dirty="0" smtClean="0"/>
              <a:t>Delayed discharge summary</a:t>
            </a:r>
          </a:p>
          <a:p>
            <a:r>
              <a:rPr lang="en-GB" b="1" dirty="0" smtClean="0">
                <a:solidFill>
                  <a:srgbClr val="FF0000"/>
                </a:solidFill>
              </a:rPr>
              <a:t>Post op complication</a:t>
            </a:r>
          </a:p>
          <a:p>
            <a:r>
              <a:rPr lang="en-GB" b="1" dirty="0" smtClean="0">
                <a:solidFill>
                  <a:srgbClr val="FF0000"/>
                </a:solidFill>
              </a:rPr>
              <a:t>Anti-coagulants required</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1916832"/>
            <a:ext cx="3744416" cy="3816424"/>
          </a:xfrm>
        </p:spPr>
      </p:pic>
      <p:grpSp>
        <p:nvGrpSpPr>
          <p:cNvPr id="6" name="Group 5"/>
          <p:cNvGrpSpPr/>
          <p:nvPr/>
        </p:nvGrpSpPr>
        <p:grpSpPr>
          <a:xfrm>
            <a:off x="180562" y="5733256"/>
            <a:ext cx="8797201" cy="910032"/>
            <a:chOff x="-274476" y="5949280"/>
            <a:chExt cx="9418476" cy="910032"/>
          </a:xfrm>
        </p:grpSpPr>
        <p:pic>
          <p:nvPicPr>
            <p:cNvPr id="7" name="Picture 6" descr="C:\Users\Citadel\Documents\HIMSS UK Logo\HIMSS UK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p:cNvSpPr/>
            <p:nvPr/>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1971206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Patient scenario - </a:t>
            </a:r>
            <a:r>
              <a:rPr lang="en-GB" b="1" dirty="0" smtClean="0">
                <a:solidFill>
                  <a:srgbClr val="0070C0"/>
                </a:solidFill>
              </a:rPr>
              <a:t>Robert…</a:t>
            </a:r>
            <a:endParaRPr lang="en-GB" dirty="0"/>
          </a:p>
        </p:txBody>
      </p:sp>
      <p:sp>
        <p:nvSpPr>
          <p:cNvPr id="3" name="Content Placeholder 2"/>
          <p:cNvSpPr>
            <a:spLocks noGrp="1"/>
          </p:cNvSpPr>
          <p:nvPr>
            <p:ph sz="half" idx="1"/>
          </p:nvPr>
        </p:nvSpPr>
        <p:spPr/>
        <p:txBody>
          <a:bodyPr/>
          <a:lstStyle/>
          <a:p>
            <a:r>
              <a:rPr lang="en-GB" dirty="0" smtClean="0"/>
              <a:t>Contradicting directives</a:t>
            </a:r>
          </a:p>
          <a:p>
            <a:r>
              <a:rPr lang="en-GB" dirty="0" smtClean="0"/>
              <a:t>No social care intervention</a:t>
            </a:r>
          </a:p>
          <a:p>
            <a:r>
              <a:rPr lang="en-GB" dirty="0" smtClean="0"/>
              <a:t>Confused patient</a:t>
            </a:r>
          </a:p>
          <a:p>
            <a:r>
              <a:rPr lang="en-GB" dirty="0" smtClean="0"/>
              <a:t>Poor medicines compliance</a:t>
            </a:r>
          </a:p>
          <a:p>
            <a:r>
              <a:rPr lang="en-GB" dirty="0" smtClean="0"/>
              <a:t>No district nurse</a:t>
            </a:r>
          </a:p>
          <a:p>
            <a:r>
              <a:rPr lang="en-GB" b="1" dirty="0" smtClean="0">
                <a:solidFill>
                  <a:srgbClr val="FF0000"/>
                </a:solidFill>
              </a:rPr>
              <a:t>Fall</a:t>
            </a:r>
          </a:p>
          <a:p>
            <a:r>
              <a:rPr lang="en-GB" b="1" dirty="0" smtClean="0">
                <a:solidFill>
                  <a:srgbClr val="FF0000"/>
                </a:solidFill>
              </a:rPr>
              <a:t>Re-admission</a:t>
            </a:r>
          </a:p>
          <a:p>
            <a:endParaRPr lang="en-GB" dirty="0" smtClean="0">
              <a:solidFill>
                <a:srgbClr val="FF0000"/>
              </a:solidFill>
            </a:endParaRP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76872"/>
            <a:ext cx="4038600" cy="3312368"/>
          </a:xfrm>
        </p:spPr>
      </p:pic>
      <p:grpSp>
        <p:nvGrpSpPr>
          <p:cNvPr id="6" name="Group 5"/>
          <p:cNvGrpSpPr/>
          <p:nvPr/>
        </p:nvGrpSpPr>
        <p:grpSpPr>
          <a:xfrm>
            <a:off x="173400" y="5947968"/>
            <a:ext cx="8797201" cy="910032"/>
            <a:chOff x="-274476" y="5949280"/>
            <a:chExt cx="9418476" cy="910032"/>
          </a:xfrm>
        </p:grpSpPr>
        <p:pic>
          <p:nvPicPr>
            <p:cNvPr id="7" name="Picture 6" descr="C:\Users\Citadel\Documents\HIMSS UK Logo\HIMSS UK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p:cNvSpPr/>
            <p:nvPr/>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896242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Health connections….</a:t>
            </a:r>
            <a:endParaRPr lang="en-GB"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2132856"/>
            <a:ext cx="4032448" cy="396044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2060848"/>
            <a:ext cx="3744416" cy="4032448"/>
          </a:xfrm>
        </p:spPr>
      </p:pic>
      <p:grpSp>
        <p:nvGrpSpPr>
          <p:cNvPr id="7" name="Group 6"/>
          <p:cNvGrpSpPr/>
          <p:nvPr/>
        </p:nvGrpSpPr>
        <p:grpSpPr>
          <a:xfrm>
            <a:off x="23272" y="5907892"/>
            <a:ext cx="8797200" cy="910032"/>
            <a:chOff x="-274476" y="5949280"/>
            <a:chExt cx="9418476" cy="910032"/>
          </a:xfrm>
        </p:grpSpPr>
        <p:pic>
          <p:nvPicPr>
            <p:cNvPr id="8" name="Picture 2" descr="C:\Users\Citadel\Documents\HIMSS UK Logo\HIMSS UK 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Slide Number Placeholder 2"/>
          <p:cNvSpPr>
            <a:spLocks noGrp="1"/>
          </p:cNvSpPr>
          <p:nvPr>
            <p:ph type="sldNum" sz="quarter" idx="12"/>
          </p:nvPr>
        </p:nvSpPr>
        <p:spPr/>
        <p:txBody>
          <a:bodyPr/>
          <a:lstStyle/>
          <a:p>
            <a:fld id="{F00A7B7A-251A-4190-9216-3F2F9C8A7926}" type="slidenum">
              <a:rPr lang="en-GB" smtClean="0"/>
              <a:t>4</a:t>
            </a:fld>
            <a:endParaRPr lang="en-GB"/>
          </a:p>
        </p:txBody>
      </p:sp>
    </p:spTree>
    <p:extLst>
      <p:ext uri="{BB962C8B-B14F-4D97-AF65-F5344CB8AC3E}">
        <p14:creationId xmlns:p14="http://schemas.microsoft.com/office/powerpoint/2010/main" val="3696325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Some of the key barriers…</a:t>
            </a:r>
            <a:endParaRPr lang="en-GB"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GB" dirty="0" smtClean="0"/>
              <a:t>Separate information systems or ones that are not interoperable</a:t>
            </a:r>
          </a:p>
          <a:p>
            <a:r>
              <a:rPr lang="en-GB" dirty="0" smtClean="0"/>
              <a:t>No single assessment process</a:t>
            </a:r>
          </a:p>
          <a:p>
            <a:r>
              <a:rPr lang="en-GB" dirty="0" smtClean="0"/>
              <a:t>Money doesn’t follow the patient</a:t>
            </a:r>
          </a:p>
          <a:p>
            <a:r>
              <a:rPr lang="en-GB" dirty="0" smtClean="0"/>
              <a:t>Highly risk averse organisations</a:t>
            </a:r>
          </a:p>
          <a:p>
            <a:r>
              <a:rPr lang="en-GB" dirty="0" smtClean="0"/>
              <a:t>Service users exercising absolute choice</a:t>
            </a:r>
          </a:p>
          <a:p>
            <a:r>
              <a:rPr lang="en-GB" dirty="0" smtClean="0"/>
              <a:t>Clinical responsibility is not clear</a:t>
            </a:r>
          </a:p>
          <a:p>
            <a:r>
              <a:rPr lang="en-GB" dirty="0" smtClean="0"/>
              <a:t>Unwillingness to transfer care</a:t>
            </a:r>
          </a:p>
          <a:p>
            <a:r>
              <a:rPr lang="en-GB" dirty="0" smtClean="0"/>
              <a:t>Culture – where is the power? </a:t>
            </a:r>
            <a:endParaRPr lang="en-GB" dirty="0"/>
          </a:p>
        </p:txBody>
      </p:sp>
      <p:sp>
        <p:nvSpPr>
          <p:cNvPr id="4" name="Slide Number Placeholder 3"/>
          <p:cNvSpPr>
            <a:spLocks noGrp="1"/>
          </p:cNvSpPr>
          <p:nvPr>
            <p:ph type="sldNum" sz="quarter" idx="12"/>
          </p:nvPr>
        </p:nvSpPr>
        <p:spPr/>
        <p:txBody>
          <a:bodyPr/>
          <a:lstStyle/>
          <a:p>
            <a:fld id="{76AC0F6C-B611-49D8-86BD-1A90FED4B84A}" type="slidenum">
              <a:rPr lang="en-GB" smtClean="0">
                <a:solidFill>
                  <a:prstClr val="black">
                    <a:tint val="75000"/>
                  </a:prstClr>
                </a:solidFill>
              </a:rPr>
              <a:pPr/>
              <a:t>40</a:t>
            </a:fld>
            <a:endParaRPr lang="en-GB">
              <a:solidFill>
                <a:prstClr val="black">
                  <a:tint val="75000"/>
                </a:prstClr>
              </a:solidFill>
            </a:endParaRPr>
          </a:p>
        </p:txBody>
      </p:sp>
      <p:grpSp>
        <p:nvGrpSpPr>
          <p:cNvPr id="5" name="Group 4"/>
          <p:cNvGrpSpPr/>
          <p:nvPr/>
        </p:nvGrpSpPr>
        <p:grpSpPr>
          <a:xfrm>
            <a:off x="173400" y="5947968"/>
            <a:ext cx="8797201" cy="910032"/>
            <a:chOff x="-274476" y="5949280"/>
            <a:chExt cx="9418476" cy="910032"/>
          </a:xfrm>
        </p:grpSpPr>
        <p:pic>
          <p:nvPicPr>
            <p:cNvPr id="6" name="Picture 5" descr="C:\Users\Citadel\Documents\HIMSS UK Logo\HIMSS UK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Rectangle 7"/>
            <p:cNvSpPr/>
            <p:nvPr/>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879868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3835"/>
          <a:stretch/>
        </p:blipFill>
        <p:spPr>
          <a:xfrm>
            <a:off x="387801" y="980691"/>
            <a:ext cx="7121396" cy="5027023"/>
          </a:xfrm>
          <a:prstGeom prst="rect">
            <a:avLst/>
          </a:prstGeom>
        </p:spPr>
      </p:pic>
      <p:sp>
        <p:nvSpPr>
          <p:cNvPr id="2" name="Title 1"/>
          <p:cNvSpPr>
            <a:spLocks noGrp="1"/>
          </p:cNvSpPr>
          <p:nvPr>
            <p:ph type="title"/>
          </p:nvPr>
        </p:nvSpPr>
        <p:spPr>
          <a:xfrm>
            <a:off x="387801" y="176358"/>
            <a:ext cx="7739545" cy="804333"/>
          </a:xfrm>
        </p:spPr>
        <p:txBody>
          <a:bodyPr>
            <a:normAutofit/>
          </a:bodyPr>
          <a:lstStyle/>
          <a:p>
            <a:r>
              <a:rPr lang="en-US" b="1" dirty="0" smtClean="0">
                <a:solidFill>
                  <a:srgbClr val="0070C0"/>
                </a:solidFill>
              </a:rPr>
              <a:t>Continuity of Care Maturity</a:t>
            </a:r>
            <a:endParaRPr lang="en-US" b="1" dirty="0">
              <a:solidFill>
                <a:srgbClr val="0070C0"/>
              </a:solidFill>
            </a:endParaRPr>
          </a:p>
        </p:txBody>
      </p:sp>
      <p:grpSp>
        <p:nvGrpSpPr>
          <p:cNvPr id="18" name="Group 17"/>
          <p:cNvGrpSpPr/>
          <p:nvPr/>
        </p:nvGrpSpPr>
        <p:grpSpPr>
          <a:xfrm>
            <a:off x="6996930" y="4362281"/>
            <a:ext cx="2166912" cy="1550014"/>
            <a:chOff x="2498271" y="4293701"/>
            <a:chExt cx="5686447" cy="1714013"/>
          </a:xfrm>
        </p:grpSpPr>
        <p:sp>
          <p:nvSpPr>
            <p:cNvPr id="3" name="Up Arrow 2"/>
            <p:cNvSpPr/>
            <p:nvPr/>
          </p:nvSpPr>
          <p:spPr>
            <a:xfrm>
              <a:off x="2498271" y="4293701"/>
              <a:ext cx="1273629" cy="171401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4" name="TextBox 3"/>
            <p:cNvSpPr txBox="1"/>
            <p:nvPr/>
          </p:nvSpPr>
          <p:spPr>
            <a:xfrm>
              <a:off x="3935182" y="4731160"/>
              <a:ext cx="4249536" cy="578579"/>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1400" dirty="0" smtClean="0">
                  <a:ln/>
                  <a:solidFill>
                    <a:schemeClr val="accent1">
                      <a:lumMod val="50000"/>
                    </a:schemeClr>
                  </a:solidFill>
                </a:rPr>
                <a:t>Resolve ID issues</a:t>
              </a:r>
            </a:p>
            <a:p>
              <a:r>
                <a:rPr lang="en-US" sz="1400" dirty="0" smtClean="0">
                  <a:ln/>
                  <a:solidFill>
                    <a:schemeClr val="accent1">
                      <a:lumMod val="50000"/>
                    </a:schemeClr>
                  </a:solidFill>
                </a:rPr>
                <a:t>HIE focus</a:t>
              </a:r>
              <a:endParaRPr lang="en-US" sz="1400" dirty="0">
                <a:ln/>
                <a:solidFill>
                  <a:schemeClr val="accent1">
                    <a:lumMod val="50000"/>
                  </a:schemeClr>
                </a:solidFill>
              </a:endParaRPr>
            </a:p>
          </p:txBody>
        </p:sp>
      </p:grpSp>
      <p:grpSp>
        <p:nvGrpSpPr>
          <p:cNvPr id="14" name="Group 13"/>
          <p:cNvGrpSpPr/>
          <p:nvPr/>
        </p:nvGrpSpPr>
        <p:grpSpPr>
          <a:xfrm>
            <a:off x="7008360" y="3310817"/>
            <a:ext cx="2560321" cy="1011659"/>
            <a:chOff x="2498271" y="3282042"/>
            <a:chExt cx="7186406" cy="1011659"/>
          </a:xfrm>
        </p:grpSpPr>
        <p:sp>
          <p:nvSpPr>
            <p:cNvPr id="6" name="Up Arrow 5"/>
            <p:cNvSpPr/>
            <p:nvPr/>
          </p:nvSpPr>
          <p:spPr>
            <a:xfrm>
              <a:off x="2498271" y="3282042"/>
              <a:ext cx="1273629" cy="101165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accent1">
                    <a:lumMod val="50000"/>
                  </a:schemeClr>
                </a:solidFill>
              </a:endParaRPr>
            </a:p>
          </p:txBody>
        </p:sp>
        <p:sp>
          <p:nvSpPr>
            <p:cNvPr id="8" name="TextBox 7"/>
            <p:cNvSpPr txBox="1"/>
            <p:nvPr/>
          </p:nvSpPr>
          <p:spPr>
            <a:xfrm>
              <a:off x="3935184" y="3310817"/>
              <a:ext cx="5749493"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1600" dirty="0" smtClean="0">
                  <a:ln/>
                  <a:solidFill>
                    <a:schemeClr val="accent1">
                      <a:lumMod val="50000"/>
                    </a:schemeClr>
                  </a:solidFill>
                </a:rPr>
                <a:t>Internal first,</a:t>
              </a:r>
            </a:p>
            <a:p>
              <a:r>
                <a:rPr lang="en-US" sz="1600" dirty="0" smtClean="0">
                  <a:ln/>
                  <a:solidFill>
                    <a:schemeClr val="accent1">
                      <a:lumMod val="50000"/>
                    </a:schemeClr>
                  </a:solidFill>
                </a:rPr>
                <a:t>then external</a:t>
              </a:r>
              <a:endParaRPr lang="en-US" sz="1600" dirty="0">
                <a:ln/>
                <a:solidFill>
                  <a:schemeClr val="accent1">
                    <a:lumMod val="50000"/>
                  </a:schemeClr>
                </a:solidFill>
              </a:endParaRPr>
            </a:p>
          </p:txBody>
        </p:sp>
      </p:grpSp>
      <p:grpSp>
        <p:nvGrpSpPr>
          <p:cNvPr id="17" name="Group 16"/>
          <p:cNvGrpSpPr/>
          <p:nvPr/>
        </p:nvGrpSpPr>
        <p:grpSpPr>
          <a:xfrm>
            <a:off x="7048753" y="2732351"/>
            <a:ext cx="2036352" cy="514525"/>
            <a:chOff x="2354652" y="2626707"/>
            <a:chExt cx="8528926" cy="655333"/>
          </a:xfrm>
        </p:grpSpPr>
        <p:sp>
          <p:nvSpPr>
            <p:cNvPr id="9" name="Up Arrow 8"/>
            <p:cNvSpPr/>
            <p:nvPr/>
          </p:nvSpPr>
          <p:spPr>
            <a:xfrm>
              <a:off x="2354652" y="2626707"/>
              <a:ext cx="1587698" cy="65533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accent1">
                    <a:lumMod val="50000"/>
                  </a:schemeClr>
                </a:solidFill>
              </a:endParaRPr>
            </a:p>
          </p:txBody>
        </p:sp>
        <p:sp>
          <p:nvSpPr>
            <p:cNvPr id="10" name="TextBox 9"/>
            <p:cNvSpPr txBox="1"/>
            <p:nvPr/>
          </p:nvSpPr>
          <p:spPr>
            <a:xfrm>
              <a:off x="4282460" y="2767515"/>
              <a:ext cx="6601118" cy="431205"/>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1600" dirty="0" smtClean="0">
                  <a:ln/>
                  <a:solidFill>
                    <a:schemeClr val="accent1">
                      <a:lumMod val="50000"/>
                    </a:schemeClr>
                  </a:solidFill>
                </a:rPr>
                <a:t>Pt engagement</a:t>
              </a:r>
              <a:endParaRPr lang="en-US" sz="1600" dirty="0">
                <a:ln/>
                <a:solidFill>
                  <a:schemeClr val="accent1">
                    <a:lumMod val="50000"/>
                  </a:schemeClr>
                </a:solidFill>
              </a:endParaRPr>
            </a:p>
          </p:txBody>
        </p:sp>
      </p:grpSp>
      <p:grpSp>
        <p:nvGrpSpPr>
          <p:cNvPr id="16" name="Group 15"/>
          <p:cNvGrpSpPr/>
          <p:nvPr/>
        </p:nvGrpSpPr>
        <p:grpSpPr>
          <a:xfrm>
            <a:off x="7071613" y="1668780"/>
            <a:ext cx="1907981" cy="996613"/>
            <a:chOff x="2485603" y="1779815"/>
            <a:chExt cx="8474314" cy="838198"/>
          </a:xfrm>
        </p:grpSpPr>
        <p:sp>
          <p:nvSpPr>
            <p:cNvPr id="11" name="Up Arrow 10"/>
            <p:cNvSpPr/>
            <p:nvPr/>
          </p:nvSpPr>
          <p:spPr>
            <a:xfrm>
              <a:off x="2485603" y="1779815"/>
              <a:ext cx="1582137" cy="83819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accent1">
                    <a:lumMod val="50000"/>
                  </a:schemeClr>
                </a:solidFill>
              </a:endParaRPr>
            </a:p>
          </p:txBody>
        </p:sp>
        <p:sp>
          <p:nvSpPr>
            <p:cNvPr id="12" name="TextBox 11"/>
            <p:cNvSpPr txBox="1"/>
            <p:nvPr/>
          </p:nvSpPr>
          <p:spPr>
            <a:xfrm>
              <a:off x="4715293" y="2103487"/>
              <a:ext cx="6244624" cy="28474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1600" dirty="0" smtClean="0">
                  <a:ln/>
                  <a:solidFill>
                    <a:schemeClr val="accent1">
                      <a:lumMod val="50000"/>
                    </a:schemeClr>
                  </a:solidFill>
                </a:rPr>
                <a:t>Optimization</a:t>
              </a:r>
              <a:endParaRPr lang="en-US" sz="1600" dirty="0">
                <a:ln/>
                <a:solidFill>
                  <a:schemeClr val="accent1">
                    <a:lumMod val="50000"/>
                  </a:schemeClr>
                </a:solidFill>
              </a:endParaRPr>
            </a:p>
          </p:txBody>
        </p:sp>
      </p:grpSp>
      <p:sp>
        <p:nvSpPr>
          <p:cNvPr id="19" name="TextBox 18"/>
          <p:cNvSpPr txBox="1"/>
          <p:nvPr/>
        </p:nvSpPr>
        <p:spPr>
          <a:xfrm>
            <a:off x="634699" y="6458061"/>
            <a:ext cx="2266070" cy="276999"/>
          </a:xfrm>
          <a:prstGeom prst="rect">
            <a:avLst/>
          </a:prstGeom>
          <a:noFill/>
        </p:spPr>
        <p:txBody>
          <a:bodyPr wrap="none" rtlCol="0">
            <a:spAutoFit/>
          </a:bodyPr>
          <a:lstStyle/>
          <a:p>
            <a:r>
              <a:rPr lang="en-US" sz="1200" i="1" dirty="0" smtClean="0">
                <a:solidFill>
                  <a:schemeClr val="bg1">
                    <a:lumMod val="50000"/>
                  </a:schemeClr>
                </a:solidFill>
              </a:rPr>
              <a:t>Copyright © HIMSS Analytics</a:t>
            </a:r>
            <a:endParaRPr lang="en-US" sz="1200" i="1" dirty="0">
              <a:solidFill>
                <a:schemeClr val="bg1">
                  <a:lumMod val="50000"/>
                </a:schemeClr>
              </a:solidFill>
            </a:endParaRPr>
          </a:p>
        </p:txBody>
      </p:sp>
      <p:graphicFrame>
        <p:nvGraphicFramePr>
          <p:cNvPr id="21" name="Content Placeholder 3"/>
          <p:cNvGraphicFramePr>
            <a:graphicFrameLocks/>
          </p:cNvGraphicFramePr>
          <p:nvPr>
            <p:extLst>
              <p:ext uri="{D42A27DB-BD31-4B8C-83A1-F6EECF244321}">
                <p14:modId xmlns:p14="http://schemas.microsoft.com/office/powerpoint/2010/main" val="1463409985"/>
              </p:ext>
            </p:extLst>
          </p:nvPr>
        </p:nvGraphicFramePr>
        <p:xfrm>
          <a:off x="6324600" y="0"/>
          <a:ext cx="2819401" cy="1668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 name="Group 19"/>
          <p:cNvGrpSpPr/>
          <p:nvPr/>
        </p:nvGrpSpPr>
        <p:grpSpPr>
          <a:xfrm>
            <a:off x="-33409" y="5947968"/>
            <a:ext cx="8797201" cy="910032"/>
            <a:chOff x="-274476" y="5949280"/>
            <a:chExt cx="9418476" cy="910032"/>
          </a:xfrm>
        </p:grpSpPr>
        <p:pic>
          <p:nvPicPr>
            <p:cNvPr id="22" name="Picture 21" descr="C:\Users\Citadel\Documents\HIMSS UK Logo\HIMSS UK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Rectangle 23"/>
            <p:cNvSpPr/>
            <p:nvPr/>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60404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77" y="414460"/>
            <a:ext cx="7289030" cy="804333"/>
          </a:xfrm>
        </p:spPr>
        <p:txBody>
          <a:bodyPr>
            <a:normAutofit/>
          </a:bodyPr>
          <a:lstStyle/>
          <a:p>
            <a:pPr algn="ctr"/>
            <a:r>
              <a:rPr lang="en-US" b="1" dirty="0" smtClean="0">
                <a:solidFill>
                  <a:srgbClr val="0070C0"/>
                </a:solidFill>
              </a:rPr>
              <a:t>Multiple Model Stakeholders..</a:t>
            </a:r>
            <a:endParaRPr lang="en-US"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7329619"/>
              </p:ext>
            </p:extLst>
          </p:nvPr>
        </p:nvGraphicFramePr>
        <p:xfrm>
          <a:off x="715963" y="1348966"/>
          <a:ext cx="7288212" cy="4377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Callout 2 4"/>
          <p:cNvSpPr/>
          <p:nvPr/>
        </p:nvSpPr>
        <p:spPr>
          <a:xfrm>
            <a:off x="186267" y="1575051"/>
            <a:ext cx="2576829" cy="694015"/>
          </a:xfrm>
          <a:prstGeom prst="borderCallout2">
            <a:avLst>
              <a:gd name="adj1" fmla="val 23295"/>
              <a:gd name="adj2" fmla="val 102012"/>
              <a:gd name="adj3" fmla="val 23295"/>
              <a:gd name="adj4" fmla="val 111904"/>
              <a:gd name="adj5" fmla="val 140569"/>
              <a:gd name="adj6" fmla="val 125374"/>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B38808"/>
                </a:solidFill>
              </a:rPr>
              <a:t>Administrators</a:t>
            </a:r>
          </a:p>
          <a:p>
            <a:pPr algn="ctr"/>
            <a:r>
              <a:rPr lang="en-US" b="1" dirty="0" smtClean="0">
                <a:solidFill>
                  <a:srgbClr val="B38808"/>
                </a:solidFill>
              </a:rPr>
              <a:t>CEO/COO/CFO/CSOs</a:t>
            </a:r>
            <a:endParaRPr lang="en-US" b="1" dirty="0">
              <a:solidFill>
                <a:srgbClr val="B38808"/>
              </a:solidFill>
            </a:endParaRPr>
          </a:p>
        </p:txBody>
      </p:sp>
      <p:sp>
        <p:nvSpPr>
          <p:cNvPr id="22" name="Line Callout 2 21"/>
          <p:cNvSpPr/>
          <p:nvPr/>
        </p:nvSpPr>
        <p:spPr>
          <a:xfrm>
            <a:off x="6308755" y="2658533"/>
            <a:ext cx="2742112" cy="787820"/>
          </a:xfrm>
          <a:prstGeom prst="borderCallout2">
            <a:avLst>
              <a:gd name="adj1" fmla="val 49581"/>
              <a:gd name="adj2" fmla="val -3683"/>
              <a:gd name="adj3" fmla="val 49581"/>
              <a:gd name="adj4" fmla="val -9974"/>
              <a:gd name="adj5" fmla="val 104924"/>
              <a:gd name="adj6" fmla="val -16893"/>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B38808"/>
                </a:solidFill>
              </a:rPr>
              <a:t>Clinical/Medical Leaders</a:t>
            </a:r>
          </a:p>
          <a:p>
            <a:pPr algn="ctr"/>
            <a:r>
              <a:rPr lang="en-US" b="1" dirty="0" smtClean="0">
                <a:solidFill>
                  <a:srgbClr val="B38808"/>
                </a:solidFill>
              </a:rPr>
              <a:t>CMIO/CNO/CNIOs</a:t>
            </a:r>
            <a:endParaRPr lang="en-US" b="1" dirty="0">
              <a:solidFill>
                <a:srgbClr val="B38808"/>
              </a:solidFill>
            </a:endParaRPr>
          </a:p>
        </p:txBody>
      </p:sp>
      <p:sp>
        <p:nvSpPr>
          <p:cNvPr id="23" name="Line Callout 2 22"/>
          <p:cNvSpPr/>
          <p:nvPr/>
        </p:nvSpPr>
        <p:spPr>
          <a:xfrm>
            <a:off x="4051673" y="5540243"/>
            <a:ext cx="2983041" cy="597528"/>
          </a:xfrm>
          <a:prstGeom prst="borderCallout2">
            <a:avLst>
              <a:gd name="adj1" fmla="val 44647"/>
              <a:gd name="adj2" fmla="val -7321"/>
              <a:gd name="adj3" fmla="val 44647"/>
              <a:gd name="adj4" fmla="val -14524"/>
              <a:gd name="adj5" fmla="val -20099"/>
              <a:gd name="adj6" fmla="val -17330"/>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B38808"/>
                </a:solidFill>
              </a:rPr>
              <a:t>Technology Leaders</a:t>
            </a:r>
          </a:p>
          <a:p>
            <a:pPr algn="ctr"/>
            <a:r>
              <a:rPr lang="en-US" b="1" dirty="0" smtClean="0">
                <a:solidFill>
                  <a:srgbClr val="B38808"/>
                </a:solidFill>
              </a:rPr>
              <a:t>CIOs</a:t>
            </a:r>
            <a:endParaRPr lang="en-US" b="1" dirty="0">
              <a:solidFill>
                <a:srgbClr val="B38808"/>
              </a:solidFill>
            </a:endParaRPr>
          </a:p>
        </p:txBody>
      </p:sp>
      <p:sp>
        <p:nvSpPr>
          <p:cNvPr id="3" name="TextBox 2"/>
          <p:cNvSpPr txBox="1"/>
          <p:nvPr/>
        </p:nvSpPr>
        <p:spPr>
          <a:xfrm>
            <a:off x="186267" y="2323016"/>
            <a:ext cx="2576829" cy="738664"/>
          </a:xfrm>
          <a:prstGeom prst="rect">
            <a:avLst/>
          </a:prstGeom>
          <a:noFill/>
        </p:spPr>
        <p:txBody>
          <a:bodyPr wrap="square" rtlCol="0">
            <a:spAutoFit/>
          </a:bodyPr>
          <a:lstStyle/>
          <a:p>
            <a:r>
              <a:rPr lang="en-US" sz="1400" i="1" dirty="0" smtClean="0">
                <a:solidFill>
                  <a:srgbClr val="997729"/>
                </a:solidFill>
              </a:rPr>
              <a:t>Forge agreements, policies, and standards that allow and enable progress</a:t>
            </a:r>
            <a:endParaRPr lang="en-US" sz="1400" i="1" dirty="0">
              <a:solidFill>
                <a:srgbClr val="997729"/>
              </a:solidFill>
            </a:endParaRPr>
          </a:p>
        </p:txBody>
      </p:sp>
      <p:sp>
        <p:nvSpPr>
          <p:cNvPr id="8" name="TextBox 7"/>
          <p:cNvSpPr txBox="1"/>
          <p:nvPr/>
        </p:nvSpPr>
        <p:spPr>
          <a:xfrm>
            <a:off x="6308755" y="1828870"/>
            <a:ext cx="2742112" cy="738664"/>
          </a:xfrm>
          <a:prstGeom prst="rect">
            <a:avLst/>
          </a:prstGeom>
          <a:noFill/>
        </p:spPr>
        <p:txBody>
          <a:bodyPr wrap="square" rtlCol="0">
            <a:spAutoFit/>
          </a:bodyPr>
          <a:lstStyle/>
          <a:p>
            <a:r>
              <a:rPr lang="en-US" sz="1400" i="1" dirty="0" smtClean="0">
                <a:solidFill>
                  <a:srgbClr val="997729"/>
                </a:solidFill>
              </a:rPr>
              <a:t>Drive clinical activities that enable and enhance coordinated care, pop health</a:t>
            </a:r>
            <a:endParaRPr lang="en-US" sz="1400" i="1" dirty="0">
              <a:solidFill>
                <a:srgbClr val="997729"/>
              </a:solidFill>
            </a:endParaRPr>
          </a:p>
        </p:txBody>
      </p:sp>
      <p:sp>
        <p:nvSpPr>
          <p:cNvPr id="9" name="TextBox 8"/>
          <p:cNvSpPr txBox="1"/>
          <p:nvPr/>
        </p:nvSpPr>
        <p:spPr>
          <a:xfrm>
            <a:off x="4051672" y="6203913"/>
            <a:ext cx="2983041" cy="523220"/>
          </a:xfrm>
          <a:prstGeom prst="rect">
            <a:avLst/>
          </a:prstGeom>
          <a:noFill/>
        </p:spPr>
        <p:txBody>
          <a:bodyPr wrap="square" rtlCol="0">
            <a:spAutoFit/>
          </a:bodyPr>
          <a:lstStyle/>
          <a:p>
            <a:r>
              <a:rPr lang="en-US" sz="1400" i="1" dirty="0" smtClean="0">
                <a:solidFill>
                  <a:srgbClr val="997729"/>
                </a:solidFill>
              </a:rPr>
              <a:t>Build out Information &amp; Technology that facilitates  key strategies</a:t>
            </a:r>
            <a:endParaRPr lang="en-US" sz="1400" i="1" dirty="0">
              <a:solidFill>
                <a:srgbClr val="997729"/>
              </a:solidFill>
            </a:endParaRPr>
          </a:p>
        </p:txBody>
      </p:sp>
    </p:spTree>
    <p:extLst>
      <p:ext uri="{BB962C8B-B14F-4D97-AF65-F5344CB8AC3E}">
        <p14:creationId xmlns:p14="http://schemas.microsoft.com/office/powerpoint/2010/main" val="145085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Three perspectives…</a:t>
            </a:r>
            <a:endParaRPr lang="en-GB"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060848"/>
            <a:ext cx="5976664" cy="3528392"/>
          </a:xfrm>
        </p:spPr>
      </p:pic>
      <p:grpSp>
        <p:nvGrpSpPr>
          <p:cNvPr id="5" name="Group 4"/>
          <p:cNvGrpSpPr/>
          <p:nvPr/>
        </p:nvGrpSpPr>
        <p:grpSpPr>
          <a:xfrm>
            <a:off x="-33409" y="5947968"/>
            <a:ext cx="8797201" cy="910032"/>
            <a:chOff x="-274476" y="5949280"/>
            <a:chExt cx="9418476" cy="910032"/>
          </a:xfrm>
        </p:grpSpPr>
        <p:pic>
          <p:nvPicPr>
            <p:cNvPr id="6" name="Picture 5" descr="C:\Users\Citadel\Documents\HIMSS UK Logo\HIMSS UK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Rectangle 7"/>
            <p:cNvSpPr/>
            <p:nvPr/>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301606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354611"/>
            <a:ext cx="7335212" cy="804333"/>
          </a:xfrm>
        </p:spPr>
        <p:txBody>
          <a:bodyPr>
            <a:normAutofit/>
          </a:bodyPr>
          <a:lstStyle/>
          <a:p>
            <a:r>
              <a:rPr lang="en-US" b="1" dirty="0" smtClean="0">
                <a:solidFill>
                  <a:srgbClr val="0070C0"/>
                </a:solidFill>
              </a:rPr>
              <a:t>Governance Focus</a:t>
            </a:r>
            <a:endParaRPr lang="en-US" b="1" dirty="0">
              <a:solidFill>
                <a:srgbClr val="0070C0"/>
              </a:solidFill>
            </a:endParaRPr>
          </a:p>
        </p:txBody>
      </p:sp>
      <p:grpSp>
        <p:nvGrpSpPr>
          <p:cNvPr id="5" name="Group 4"/>
          <p:cNvGrpSpPr/>
          <p:nvPr/>
        </p:nvGrpSpPr>
        <p:grpSpPr>
          <a:xfrm>
            <a:off x="857249" y="1312077"/>
            <a:ext cx="6651947" cy="4695637"/>
            <a:chOff x="857249" y="1312077"/>
            <a:chExt cx="6651947" cy="469563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835"/>
            <a:stretch/>
          </p:blipFill>
          <p:spPr>
            <a:xfrm>
              <a:off x="857249" y="1312077"/>
              <a:ext cx="6651947" cy="469563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548" y="1574800"/>
              <a:ext cx="3950652"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8051"/>
            <a:stretch/>
          </p:blipFill>
          <p:spPr bwMode="auto">
            <a:xfrm>
              <a:off x="2555396" y="2011680"/>
              <a:ext cx="4698841" cy="38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396" y="2569416"/>
              <a:ext cx="4533900" cy="33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16008" b="18181"/>
            <a:stretch/>
          </p:blipFill>
          <p:spPr bwMode="auto">
            <a:xfrm>
              <a:off x="2526821" y="2997200"/>
              <a:ext cx="4562475" cy="37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6821" y="3467100"/>
              <a:ext cx="4486275" cy="40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483" y="4113530"/>
              <a:ext cx="455295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6346" y="4480560"/>
              <a:ext cx="4572000" cy="43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6821" y="5059044"/>
              <a:ext cx="4657725" cy="31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6346" y="5638164"/>
              <a:ext cx="4600575" cy="26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2495706" y="2026456"/>
            <a:ext cx="3034805" cy="292388"/>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National and local policies are aligned.</a:t>
            </a:r>
            <a:endParaRPr lang="en-US" sz="13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2778974" y="1455876"/>
            <a:ext cx="3528530" cy="430887"/>
          </a:xfrm>
          <a:prstGeom prst="rect">
            <a:avLst/>
          </a:prstGeom>
          <a:noFill/>
        </p:spPr>
        <p:txBody>
          <a:bodyPr wrap="none" rtlCol="0">
            <a:spAutoFit/>
          </a:bodyPr>
          <a:lstStyle/>
          <a:p>
            <a:r>
              <a:rPr lang="en-US" sz="2200" dirty="0" smtClean="0">
                <a:solidFill>
                  <a:schemeClr val="tx1">
                    <a:lumMod val="65000"/>
                    <a:lumOff val="35000"/>
                  </a:schemeClr>
                </a:solidFill>
                <a:latin typeface="Arial" panose="020B0604020202020204" pitchFamily="34" charset="0"/>
                <a:cs typeface="Arial" panose="020B0604020202020204" pitchFamily="34" charset="0"/>
              </a:rPr>
              <a:t>CCMM Governance Focus</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2495706" y="2523236"/>
            <a:ext cx="2672526" cy="292388"/>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Policies address non-compliance.</a:t>
            </a:r>
            <a:endParaRPr lang="en-US" sz="13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2495706" y="3441266"/>
            <a:ext cx="5120761"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Policies in place for </a:t>
            </a:r>
            <a:r>
              <a:rPr lang="en-US" sz="1300" dirty="0">
                <a:solidFill>
                  <a:schemeClr val="bg1"/>
                </a:solidFill>
                <a:latin typeface="Arial" panose="020B0604020202020204" pitchFamily="34" charset="0"/>
                <a:cs typeface="Arial" panose="020B0604020202020204" pitchFamily="34" charset="0"/>
              </a:rPr>
              <a:t>collaboration, </a:t>
            </a:r>
            <a:r>
              <a:rPr lang="en-US" sz="1300" dirty="0" smtClean="0">
                <a:solidFill>
                  <a:schemeClr val="bg1"/>
                </a:solidFill>
                <a:latin typeface="Arial" panose="020B0604020202020204" pitchFamily="34" charset="0"/>
                <a:cs typeface="Arial" panose="020B0604020202020204" pitchFamily="34" charset="0"/>
              </a:rPr>
              <a:t>data </a:t>
            </a:r>
            <a:r>
              <a:rPr lang="en-US" sz="1300" dirty="0">
                <a:solidFill>
                  <a:schemeClr val="bg1"/>
                </a:solidFill>
                <a:latin typeface="Arial" panose="020B0604020202020204" pitchFamily="34" charset="0"/>
                <a:cs typeface="Arial" panose="020B0604020202020204" pitchFamily="34" charset="0"/>
              </a:rPr>
              <a:t>security</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mobile device </a:t>
            </a:r>
            <a:r>
              <a:rPr lang="en-US" sz="1300" dirty="0" smtClean="0">
                <a:solidFill>
                  <a:schemeClr val="bg1"/>
                </a:solidFill>
                <a:latin typeface="Arial" panose="020B0604020202020204" pitchFamily="34" charset="0"/>
                <a:cs typeface="Arial" panose="020B0604020202020204" pitchFamily="34" charset="0"/>
              </a:rPr>
              <a:t>use,</a:t>
            </a:r>
          </a:p>
          <a:p>
            <a:r>
              <a:rPr lang="en-US" sz="1300" dirty="0" smtClean="0">
                <a:solidFill>
                  <a:schemeClr val="bg1"/>
                </a:solidFill>
                <a:latin typeface="Arial" panose="020B0604020202020204" pitchFamily="34" charset="0"/>
                <a:cs typeface="Arial" panose="020B0604020202020204" pitchFamily="34" charset="0"/>
              </a:rPr>
              <a:t>and interconnectivity </a:t>
            </a:r>
            <a:r>
              <a:rPr lang="en-US" sz="1300" dirty="0">
                <a:solidFill>
                  <a:schemeClr val="bg1"/>
                </a:solidFill>
                <a:latin typeface="Arial" panose="020B0604020202020204" pitchFamily="34" charset="0"/>
                <a:cs typeface="Arial" panose="020B0604020202020204" pitchFamily="34" charset="0"/>
              </a:rPr>
              <a:t>between healthcare providers and patients</a:t>
            </a:r>
          </a:p>
        </p:txBody>
      </p:sp>
      <p:sp>
        <p:nvSpPr>
          <p:cNvPr id="21" name="TextBox 20"/>
          <p:cNvSpPr txBox="1"/>
          <p:nvPr/>
        </p:nvSpPr>
        <p:spPr>
          <a:xfrm>
            <a:off x="2495706" y="2932548"/>
            <a:ext cx="5144357"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Best clinical practices </a:t>
            </a:r>
            <a:r>
              <a:rPr lang="en-US" sz="1300" dirty="0">
                <a:solidFill>
                  <a:schemeClr val="bg1"/>
                </a:solidFill>
                <a:latin typeface="Arial" panose="020B0604020202020204" pitchFamily="34" charset="0"/>
                <a:cs typeface="Arial" panose="020B0604020202020204" pitchFamily="34" charset="0"/>
              </a:rPr>
              <a:t>are derived from care community healthcare </a:t>
            </a:r>
            <a:endParaRPr lang="en-US" sz="1300" dirty="0" smtClean="0">
              <a:solidFill>
                <a:schemeClr val="bg1"/>
              </a:solidFill>
              <a:latin typeface="Arial" panose="020B0604020202020204" pitchFamily="34" charset="0"/>
              <a:cs typeface="Arial" panose="020B0604020202020204" pitchFamily="34" charset="0"/>
            </a:endParaRPr>
          </a:p>
          <a:p>
            <a:r>
              <a:rPr lang="en-US" sz="1300" dirty="0" smtClean="0">
                <a:solidFill>
                  <a:schemeClr val="bg1"/>
                </a:solidFill>
                <a:latin typeface="Arial" panose="020B0604020202020204" pitchFamily="34" charset="0"/>
                <a:cs typeface="Arial" panose="020B0604020202020204" pitchFamily="34" charset="0"/>
              </a:rPr>
              <a:t>data </a:t>
            </a:r>
            <a:r>
              <a:rPr lang="en-US" sz="1300" dirty="0">
                <a:solidFill>
                  <a:schemeClr val="bg1"/>
                </a:solidFill>
                <a:latin typeface="Arial" panose="020B0604020202020204" pitchFamily="34" charset="0"/>
                <a:cs typeface="Arial" panose="020B0604020202020204" pitchFamily="34" charset="0"/>
              </a:rPr>
              <a:t>and </a:t>
            </a:r>
            <a:r>
              <a:rPr lang="en-US" sz="1300" dirty="0" err="1" smtClean="0">
                <a:solidFill>
                  <a:schemeClr val="bg1"/>
                </a:solidFill>
                <a:latin typeface="Arial" panose="020B0604020202020204" pitchFamily="34" charset="0"/>
                <a:cs typeface="Arial" panose="020B0604020202020204" pitchFamily="34" charset="0"/>
              </a:rPr>
              <a:t>operationalised</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across the community</a:t>
            </a:r>
          </a:p>
        </p:txBody>
      </p:sp>
      <p:sp>
        <p:nvSpPr>
          <p:cNvPr id="23" name="TextBox 22"/>
          <p:cNvSpPr txBox="1"/>
          <p:nvPr/>
        </p:nvSpPr>
        <p:spPr>
          <a:xfrm>
            <a:off x="2495706" y="4470058"/>
            <a:ext cx="4692760"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Policies drive clinical coordination, semantic interoperability.  </a:t>
            </a:r>
          </a:p>
          <a:p>
            <a:r>
              <a:rPr lang="en-US" sz="1300" dirty="0" smtClean="0">
                <a:solidFill>
                  <a:schemeClr val="bg1"/>
                </a:solidFill>
                <a:latin typeface="Arial" panose="020B0604020202020204" pitchFamily="34" charset="0"/>
                <a:cs typeface="Arial" panose="020B0604020202020204" pitchFamily="34" charset="0"/>
              </a:rPr>
              <a:t>Change management is documented and </a:t>
            </a:r>
            <a:r>
              <a:rPr lang="en-US" sz="1300" dirty="0" err="1" smtClean="0">
                <a:solidFill>
                  <a:schemeClr val="bg1"/>
                </a:solidFill>
                <a:latin typeface="Arial" panose="020B0604020202020204" pitchFamily="34" charset="0"/>
                <a:cs typeface="Arial" panose="020B0604020202020204" pitchFamily="34" charset="0"/>
              </a:rPr>
              <a:t>standardised</a:t>
            </a:r>
            <a:endParaRPr lang="en-US" sz="13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2495706" y="4981753"/>
            <a:ext cx="4993418"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Policies for CofC strategy, business continuity, disaster recovery, </a:t>
            </a:r>
          </a:p>
          <a:p>
            <a:r>
              <a:rPr lang="en-US" sz="1300" dirty="0" smtClean="0">
                <a:solidFill>
                  <a:schemeClr val="bg1"/>
                </a:solidFill>
                <a:latin typeface="Arial" panose="020B0604020202020204" pitchFamily="34" charset="0"/>
                <a:cs typeface="Arial" panose="020B0604020202020204" pitchFamily="34" charset="0"/>
              </a:rPr>
              <a:t>And security &amp; privacy. Data governance is active</a:t>
            </a:r>
            <a:endParaRPr lang="en-US" sz="13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2495706" y="5596889"/>
            <a:ext cx="3427541" cy="292388"/>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Governance is informal and undocumented</a:t>
            </a:r>
            <a:endParaRPr lang="en-US" sz="1300"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2471937" y="4068784"/>
            <a:ext cx="3036409" cy="292388"/>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Data governance across </a:t>
            </a:r>
            <a:r>
              <a:rPr lang="en-US" sz="1300" dirty="0" err="1" smtClean="0">
                <a:solidFill>
                  <a:schemeClr val="bg1"/>
                </a:solidFill>
                <a:latin typeface="Arial" panose="020B0604020202020204" pitchFamily="34" charset="0"/>
                <a:cs typeface="Arial" panose="020B0604020202020204" pitchFamily="34" charset="0"/>
              </a:rPr>
              <a:t>organisations</a:t>
            </a:r>
            <a:endParaRPr lang="en-US" sz="1300" dirty="0">
              <a:solidFill>
                <a:schemeClr val="bg1"/>
              </a:solidFill>
              <a:latin typeface="Arial" panose="020B0604020202020204" pitchFamily="34" charset="0"/>
              <a:cs typeface="Arial" panose="020B0604020202020204" pitchFamily="34" charset="0"/>
            </a:endParaRPr>
          </a:p>
        </p:txBody>
      </p:sp>
      <p:graphicFrame>
        <p:nvGraphicFramePr>
          <p:cNvPr id="30" name="Content Placeholder 3"/>
          <p:cNvGraphicFramePr>
            <a:graphicFrameLocks/>
          </p:cNvGraphicFramePr>
          <p:nvPr>
            <p:extLst>
              <p:ext uri="{D42A27DB-BD31-4B8C-83A1-F6EECF244321}">
                <p14:modId xmlns:p14="http://schemas.microsoft.com/office/powerpoint/2010/main" val="759299794"/>
              </p:ext>
            </p:extLst>
          </p:nvPr>
        </p:nvGraphicFramePr>
        <p:xfrm>
          <a:off x="6324600" y="0"/>
          <a:ext cx="2819401" cy="16687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Slide Number Placeholder 2"/>
          <p:cNvSpPr>
            <a:spLocks noGrp="1"/>
          </p:cNvSpPr>
          <p:nvPr>
            <p:ph type="sldNum" sz="quarter" idx="11"/>
          </p:nvPr>
        </p:nvSpPr>
        <p:spPr/>
        <p:txBody>
          <a:bodyPr/>
          <a:lstStyle/>
          <a:p>
            <a:pPr>
              <a:defRPr/>
            </a:pPr>
            <a:fld id="{AC697B01-8935-4294-9F2E-2FC97C11234B}" type="slidenum">
              <a:rPr lang="en-US" smtClean="0"/>
              <a:pPr>
                <a:defRPr/>
              </a:pPr>
              <a:t>44</a:t>
            </a:fld>
            <a:endParaRPr lang="en-US" dirty="0"/>
          </a:p>
        </p:txBody>
      </p:sp>
    </p:spTree>
    <p:extLst>
      <p:ext uri="{BB962C8B-B14F-4D97-AF65-F5344CB8AC3E}">
        <p14:creationId xmlns:p14="http://schemas.microsoft.com/office/powerpoint/2010/main" val="2807524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351810"/>
            <a:ext cx="7335212" cy="804333"/>
          </a:xfrm>
        </p:spPr>
        <p:txBody>
          <a:bodyPr>
            <a:normAutofit/>
          </a:bodyPr>
          <a:lstStyle/>
          <a:p>
            <a:r>
              <a:rPr lang="en-US" b="1" dirty="0" smtClean="0">
                <a:solidFill>
                  <a:srgbClr val="0070C0"/>
                </a:solidFill>
              </a:rPr>
              <a:t>Clinical Focus</a:t>
            </a:r>
            <a:endParaRPr lang="en-US" b="1" dirty="0">
              <a:solidFill>
                <a:srgbClr val="0070C0"/>
              </a:solidFill>
            </a:endParaRPr>
          </a:p>
        </p:txBody>
      </p:sp>
      <p:grpSp>
        <p:nvGrpSpPr>
          <p:cNvPr id="5" name="Group 4"/>
          <p:cNvGrpSpPr/>
          <p:nvPr/>
        </p:nvGrpSpPr>
        <p:grpSpPr>
          <a:xfrm>
            <a:off x="857249" y="1312077"/>
            <a:ext cx="6651947" cy="4695637"/>
            <a:chOff x="857249" y="1312077"/>
            <a:chExt cx="6651947" cy="469563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835"/>
            <a:stretch/>
          </p:blipFill>
          <p:spPr>
            <a:xfrm>
              <a:off x="857249" y="1312077"/>
              <a:ext cx="6651947" cy="469563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548" y="1574800"/>
              <a:ext cx="3950652"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8051"/>
            <a:stretch/>
          </p:blipFill>
          <p:spPr bwMode="auto">
            <a:xfrm>
              <a:off x="2555396" y="2011680"/>
              <a:ext cx="4698841" cy="38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396" y="2569416"/>
              <a:ext cx="4533900" cy="33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16008" b="18181"/>
            <a:stretch/>
          </p:blipFill>
          <p:spPr bwMode="auto">
            <a:xfrm>
              <a:off x="2526821" y="2997200"/>
              <a:ext cx="4562475" cy="37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6821" y="3467100"/>
              <a:ext cx="4486275" cy="40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483" y="4113530"/>
              <a:ext cx="455295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6346" y="4480560"/>
              <a:ext cx="4572000" cy="43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6821" y="5059044"/>
              <a:ext cx="4657725" cy="31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6346" y="5638164"/>
              <a:ext cx="4600575" cy="26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2495706" y="1915624"/>
            <a:ext cx="4996881"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Comprehensive pop-health.  Completely </a:t>
            </a:r>
            <a:r>
              <a:rPr lang="en-US" sz="1300" dirty="0">
                <a:solidFill>
                  <a:schemeClr val="bg1"/>
                </a:solidFill>
                <a:latin typeface="Arial" panose="020B0604020202020204" pitchFamily="34" charset="0"/>
                <a:cs typeface="Arial" panose="020B0604020202020204" pitchFamily="34" charset="0"/>
              </a:rPr>
              <a:t>coordinated care </a:t>
            </a:r>
            <a:r>
              <a:rPr lang="en-US" sz="1300" dirty="0" smtClean="0">
                <a:solidFill>
                  <a:schemeClr val="bg1"/>
                </a:solidFill>
                <a:latin typeface="Arial" panose="020B0604020202020204" pitchFamily="34" charset="0"/>
                <a:cs typeface="Arial" panose="020B0604020202020204" pitchFamily="34" charset="0"/>
              </a:rPr>
              <a:t>across</a:t>
            </a:r>
          </a:p>
          <a:p>
            <a:r>
              <a:rPr lang="en-US" sz="1300" dirty="0" smtClean="0">
                <a:solidFill>
                  <a:schemeClr val="bg1"/>
                </a:solidFill>
                <a:latin typeface="Arial" panose="020B0604020202020204" pitchFamily="34" charset="0"/>
                <a:cs typeface="Arial" panose="020B0604020202020204" pitchFamily="34" charset="0"/>
              </a:rPr>
              <a:t>all care settings.  Integrated </a:t>
            </a:r>
            <a:r>
              <a:rPr lang="en-US" sz="1300" dirty="0" err="1" smtClean="0">
                <a:solidFill>
                  <a:schemeClr val="bg1"/>
                </a:solidFill>
                <a:latin typeface="Arial" panose="020B0604020202020204" pitchFamily="34" charset="0"/>
                <a:cs typeface="Arial" panose="020B0604020202020204" pitchFamily="34" charset="0"/>
              </a:rPr>
              <a:t>personalised</a:t>
            </a:r>
            <a:r>
              <a:rPr lang="en-US" sz="1300" dirty="0" smtClean="0">
                <a:solidFill>
                  <a:schemeClr val="bg1"/>
                </a:solidFill>
                <a:latin typeface="Arial" panose="020B0604020202020204" pitchFamily="34" charset="0"/>
                <a:cs typeface="Arial" panose="020B0604020202020204" pitchFamily="34" charset="0"/>
              </a:rPr>
              <a:t> medicine </a:t>
            </a:r>
            <a:endParaRPr lang="en-US" sz="13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2778974" y="1455876"/>
            <a:ext cx="2898550" cy="430887"/>
          </a:xfrm>
          <a:prstGeom prst="rect">
            <a:avLst/>
          </a:prstGeom>
          <a:noFill/>
        </p:spPr>
        <p:txBody>
          <a:bodyPr wrap="none" rtlCol="0">
            <a:spAutoFit/>
          </a:bodyPr>
          <a:lstStyle/>
          <a:p>
            <a:r>
              <a:rPr lang="en-US" sz="2200" dirty="0" smtClean="0">
                <a:solidFill>
                  <a:schemeClr val="tx1">
                    <a:lumMod val="65000"/>
                    <a:lumOff val="35000"/>
                  </a:schemeClr>
                </a:solidFill>
                <a:latin typeface="Arial" panose="020B0604020202020204" pitchFamily="34" charset="0"/>
                <a:cs typeface="Arial" panose="020B0604020202020204" pitchFamily="34" charset="0"/>
              </a:rPr>
              <a:t>CCMM Clinical Focus</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2495706" y="2430876"/>
            <a:ext cx="5112746"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Dynamic </a:t>
            </a:r>
            <a:r>
              <a:rPr lang="en-US" sz="1300" dirty="0">
                <a:solidFill>
                  <a:schemeClr val="bg1"/>
                </a:solidFill>
                <a:latin typeface="Arial" panose="020B0604020202020204" pitchFamily="34" charset="0"/>
                <a:cs typeface="Arial" panose="020B0604020202020204" pitchFamily="34" charset="0"/>
              </a:rPr>
              <a:t>intelligent </a:t>
            </a:r>
            <a:r>
              <a:rPr lang="en-US" sz="1300" dirty="0" smtClean="0">
                <a:solidFill>
                  <a:schemeClr val="bg1"/>
                </a:solidFill>
                <a:latin typeface="Arial" panose="020B0604020202020204" pitchFamily="34" charset="0"/>
                <a:cs typeface="Arial" panose="020B0604020202020204" pitchFamily="34" charset="0"/>
              </a:rPr>
              <a:t>patient record tracks </a:t>
            </a:r>
            <a:r>
              <a:rPr lang="en-US" sz="1300" dirty="0">
                <a:solidFill>
                  <a:schemeClr val="bg1"/>
                </a:solidFill>
                <a:latin typeface="Arial" panose="020B0604020202020204" pitchFamily="34" charset="0"/>
                <a:cs typeface="Arial" panose="020B0604020202020204" pitchFamily="34" charset="0"/>
              </a:rPr>
              <a:t>closed loop care </a:t>
            </a:r>
            <a:r>
              <a:rPr lang="en-US" sz="1300" dirty="0" smtClean="0">
                <a:solidFill>
                  <a:schemeClr val="bg1"/>
                </a:solidFill>
                <a:latin typeface="Arial" panose="020B0604020202020204" pitchFamily="34" charset="0"/>
                <a:cs typeface="Arial" panose="020B0604020202020204" pitchFamily="34" charset="0"/>
              </a:rPr>
              <a:t>delivery. </a:t>
            </a:r>
          </a:p>
          <a:p>
            <a:r>
              <a:rPr lang="en-US" sz="1300" dirty="0" smtClean="0">
                <a:solidFill>
                  <a:schemeClr val="bg1"/>
                </a:solidFill>
                <a:latin typeface="Arial" panose="020B0604020202020204" pitchFamily="34" charset="0"/>
                <a:cs typeface="Arial" panose="020B0604020202020204" pitchFamily="34" charset="0"/>
              </a:rPr>
              <a:t>Multiple care pathways/protocols. Patient compliance tracking</a:t>
            </a:r>
            <a:endParaRPr lang="en-US" sz="13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2495706" y="3441266"/>
            <a:ext cx="5033750" cy="492443"/>
          </a:xfrm>
          <a:prstGeom prst="rect">
            <a:avLst/>
          </a:prstGeom>
          <a:noFill/>
        </p:spPr>
        <p:txBody>
          <a:bodyPr wrap="none" rtlCol="0">
            <a:spAutoFit/>
          </a:bodyPr>
          <a:lstStyle/>
          <a:p>
            <a:r>
              <a:rPr lang="en-US" sz="1300" dirty="0">
                <a:solidFill>
                  <a:schemeClr val="bg1"/>
                </a:solidFill>
                <a:latin typeface="Arial" panose="020B0604020202020204" pitchFamily="34" charset="0"/>
                <a:cs typeface="Arial" panose="020B0604020202020204" pitchFamily="34" charset="0"/>
              </a:rPr>
              <a:t>Shared care plans </a:t>
            </a:r>
            <a:r>
              <a:rPr lang="en-US" sz="1300" dirty="0" smtClean="0">
                <a:solidFill>
                  <a:schemeClr val="bg1"/>
                </a:solidFill>
                <a:latin typeface="Arial" panose="020B0604020202020204" pitchFamily="34" charset="0"/>
                <a:cs typeface="Arial" panose="020B0604020202020204" pitchFamily="34" charset="0"/>
              </a:rPr>
              <a:t>track, update, task coordination with alerts and</a:t>
            </a:r>
          </a:p>
          <a:p>
            <a:r>
              <a:rPr lang="en-US" sz="1300" dirty="0" smtClean="0">
                <a:solidFill>
                  <a:schemeClr val="bg1"/>
                </a:solidFill>
                <a:latin typeface="Arial" panose="020B0604020202020204" pitchFamily="34" charset="0"/>
                <a:cs typeface="Arial" panose="020B0604020202020204" pitchFamily="34" charset="0"/>
              </a:rPr>
              <a:t>reminders. ePrescribing.   Pandemic tracking and analytics.</a:t>
            </a:r>
            <a:endParaRPr lang="en-US" sz="13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2495706" y="2941784"/>
            <a:ext cx="4715202"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Community-wide </a:t>
            </a:r>
            <a:r>
              <a:rPr lang="en-US" sz="1300" dirty="0">
                <a:solidFill>
                  <a:schemeClr val="bg1"/>
                </a:solidFill>
                <a:latin typeface="Arial" panose="020B0604020202020204" pitchFamily="34" charset="0"/>
                <a:cs typeface="Arial" panose="020B0604020202020204" pitchFamily="34" charset="0"/>
              </a:rPr>
              <a:t>patient record with </a:t>
            </a:r>
            <a:r>
              <a:rPr lang="en-US" sz="1300" dirty="0" smtClean="0">
                <a:solidFill>
                  <a:schemeClr val="bg1"/>
                </a:solidFill>
                <a:latin typeface="Arial" panose="020B0604020202020204" pitchFamily="34" charset="0"/>
                <a:cs typeface="Arial" panose="020B0604020202020204" pitchFamily="34" charset="0"/>
              </a:rPr>
              <a:t>integrated </a:t>
            </a:r>
            <a:r>
              <a:rPr lang="en-US" sz="1300" dirty="0">
                <a:solidFill>
                  <a:schemeClr val="bg1"/>
                </a:solidFill>
                <a:latin typeface="Arial" panose="020B0604020202020204" pitchFamily="34" charset="0"/>
                <a:cs typeface="Arial" panose="020B0604020202020204" pitchFamily="34" charset="0"/>
              </a:rPr>
              <a:t>care </a:t>
            </a:r>
            <a:r>
              <a:rPr lang="en-US" sz="1300" dirty="0" smtClean="0">
                <a:solidFill>
                  <a:schemeClr val="bg1"/>
                </a:solidFill>
                <a:latin typeface="Arial" panose="020B0604020202020204" pitchFamily="34" charset="0"/>
                <a:cs typeface="Arial" panose="020B0604020202020204" pitchFamily="34" charset="0"/>
              </a:rPr>
              <a:t>plans,</a:t>
            </a:r>
          </a:p>
          <a:p>
            <a:r>
              <a:rPr lang="en-US" sz="1300" dirty="0" smtClean="0">
                <a:solidFill>
                  <a:schemeClr val="bg1"/>
                </a:solidFill>
                <a:latin typeface="Arial" panose="020B0604020202020204" pitchFamily="34" charset="0"/>
                <a:cs typeface="Arial" panose="020B0604020202020204" pitchFamily="34" charset="0"/>
              </a:rPr>
              <a:t>bio-surveillance. Patient data entry, personal targets, alerts.</a:t>
            </a:r>
            <a:endParaRPr lang="en-US" sz="13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2495706" y="3965754"/>
            <a:ext cx="4960461"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Multiple entity clinical data integration. </a:t>
            </a:r>
            <a:r>
              <a:rPr lang="en-US" sz="1300" dirty="0">
                <a:solidFill>
                  <a:schemeClr val="bg1"/>
                </a:solidFill>
                <a:latin typeface="Arial" panose="020B0604020202020204" pitchFamily="34" charset="0"/>
                <a:cs typeface="Arial" panose="020B0604020202020204" pitchFamily="34" charset="0"/>
              </a:rPr>
              <a:t>Regional/national </a:t>
            </a:r>
            <a:r>
              <a:rPr lang="en-US" sz="1300" dirty="0" smtClean="0">
                <a:solidFill>
                  <a:schemeClr val="bg1"/>
                </a:solidFill>
                <a:latin typeface="Arial" panose="020B0604020202020204" pitchFamily="34" charset="0"/>
                <a:cs typeface="Arial" panose="020B0604020202020204" pitchFamily="34" charset="0"/>
              </a:rPr>
              <a:t>PACS.  </a:t>
            </a:r>
            <a:endParaRPr lang="en-US" sz="1300" dirty="0">
              <a:solidFill>
                <a:schemeClr val="bg1"/>
              </a:solidFill>
              <a:latin typeface="Arial" panose="020B0604020202020204" pitchFamily="34" charset="0"/>
              <a:cs typeface="Arial" panose="020B0604020202020204" pitchFamily="34" charset="0"/>
            </a:endParaRPr>
          </a:p>
          <a:p>
            <a:r>
              <a:rPr lang="en-US" sz="1300" dirty="0" smtClean="0">
                <a:solidFill>
                  <a:schemeClr val="bg1"/>
                </a:solidFill>
                <a:latin typeface="Arial" panose="020B0604020202020204" pitchFamily="34" charset="0"/>
                <a:cs typeface="Arial" panose="020B0604020202020204" pitchFamily="34" charset="0"/>
              </a:rPr>
              <a:t>Electronic referrals, consent. Telemedicine capable</a:t>
            </a:r>
            <a:r>
              <a:rPr lang="en-US" sz="1300" dirty="0">
                <a:solidFill>
                  <a:schemeClr val="bg1"/>
                </a:solidFill>
                <a:latin typeface="Arial" panose="020B0604020202020204" pitchFamily="34" charset="0"/>
                <a:cs typeface="Arial" panose="020B0604020202020204" pitchFamily="34" charset="0"/>
              </a:rPr>
              <a:t>. </a:t>
            </a:r>
          </a:p>
        </p:txBody>
      </p:sp>
      <p:sp>
        <p:nvSpPr>
          <p:cNvPr id="23" name="TextBox 22"/>
          <p:cNvSpPr txBox="1"/>
          <p:nvPr/>
        </p:nvSpPr>
        <p:spPr>
          <a:xfrm>
            <a:off x="2495706" y="4470058"/>
            <a:ext cx="5144357" cy="492443"/>
          </a:xfrm>
          <a:prstGeom prst="rect">
            <a:avLst/>
          </a:prstGeom>
          <a:noFill/>
        </p:spPr>
        <p:txBody>
          <a:bodyPr wrap="none" rtlCol="0">
            <a:spAutoFit/>
          </a:bodyPr>
          <a:lstStyle/>
          <a:p>
            <a:r>
              <a:rPr lang="en-US" sz="1300" dirty="0">
                <a:solidFill>
                  <a:schemeClr val="bg1"/>
                </a:solidFill>
                <a:latin typeface="Arial" panose="020B0604020202020204" pitchFamily="34" charset="0"/>
                <a:cs typeface="Arial" panose="020B0604020202020204" pitchFamily="34" charset="0"/>
              </a:rPr>
              <a:t>Patient record </a:t>
            </a:r>
            <a:r>
              <a:rPr lang="en-US" sz="1300" dirty="0" smtClean="0">
                <a:solidFill>
                  <a:schemeClr val="bg1"/>
                </a:solidFill>
                <a:latin typeface="Arial" panose="020B0604020202020204" pitchFamily="34" charset="0"/>
                <a:cs typeface="Arial" panose="020B0604020202020204" pitchFamily="34" charset="0"/>
              </a:rPr>
              <a:t>available </a:t>
            </a:r>
            <a:r>
              <a:rPr lang="en-US" sz="1300" dirty="0">
                <a:solidFill>
                  <a:schemeClr val="bg1"/>
                </a:solidFill>
                <a:latin typeface="Arial" panose="020B0604020202020204" pitchFamily="34" charset="0"/>
                <a:cs typeface="Arial" panose="020B0604020202020204" pitchFamily="34" charset="0"/>
              </a:rPr>
              <a:t>to multi-disciplinary </a:t>
            </a:r>
            <a:r>
              <a:rPr lang="en-US" sz="1300" dirty="0" smtClean="0">
                <a:solidFill>
                  <a:schemeClr val="bg1"/>
                </a:solidFill>
                <a:latin typeface="Arial" panose="020B0604020202020204" pitchFamily="34" charset="0"/>
                <a:cs typeface="Arial" panose="020B0604020202020204" pitchFamily="34" charset="0"/>
              </a:rPr>
              <a:t>internal and tethered </a:t>
            </a:r>
          </a:p>
          <a:p>
            <a:r>
              <a:rPr lang="en-US" sz="1300" dirty="0" smtClean="0">
                <a:solidFill>
                  <a:schemeClr val="bg1"/>
                </a:solidFill>
                <a:latin typeface="Arial" panose="020B0604020202020204" pitchFamily="34" charset="0"/>
                <a:cs typeface="Arial" panose="020B0604020202020204" pitchFamily="34" charset="0"/>
              </a:rPr>
              <a:t>care teams. EMR exchange.  Immunization and disease registries. </a:t>
            </a:r>
            <a:endParaRPr lang="en-US" sz="13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2495706" y="4981753"/>
            <a:ext cx="5044971"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Limited shared care plans outside the </a:t>
            </a:r>
            <a:r>
              <a:rPr lang="en-US" sz="1300" dirty="0">
                <a:solidFill>
                  <a:schemeClr val="bg1"/>
                </a:solidFill>
                <a:latin typeface="Arial" panose="020B0604020202020204" pitchFamily="34" charset="0"/>
                <a:cs typeface="Arial" panose="020B0604020202020204" pitchFamily="34" charset="0"/>
              </a:rPr>
              <a:t>organization. </a:t>
            </a:r>
            <a:r>
              <a:rPr lang="en-US" sz="1300" dirty="0" smtClean="0">
                <a:solidFill>
                  <a:schemeClr val="bg1"/>
                </a:solidFill>
                <a:latin typeface="Arial" panose="020B0604020202020204" pitchFamily="34" charset="0"/>
                <a:cs typeface="Arial" panose="020B0604020202020204" pitchFamily="34" charset="0"/>
              </a:rPr>
              <a:t>Leverage </a:t>
            </a:r>
            <a:r>
              <a:rPr lang="en-US" sz="1300" dirty="0">
                <a:solidFill>
                  <a:schemeClr val="bg1"/>
                </a:solidFill>
                <a:latin typeface="Arial" panose="020B0604020202020204" pitchFamily="34" charset="0"/>
                <a:cs typeface="Arial" panose="020B0604020202020204" pitchFamily="34" charset="0"/>
              </a:rPr>
              <a:t>3rd </a:t>
            </a:r>
            <a:endParaRPr lang="en-US" sz="1300" dirty="0" smtClean="0">
              <a:solidFill>
                <a:schemeClr val="bg1"/>
              </a:solidFill>
              <a:latin typeface="Arial" panose="020B0604020202020204" pitchFamily="34" charset="0"/>
              <a:cs typeface="Arial" panose="020B0604020202020204" pitchFamily="34" charset="0"/>
            </a:endParaRPr>
          </a:p>
          <a:p>
            <a:r>
              <a:rPr lang="en-US" sz="1300" dirty="0" smtClean="0">
                <a:solidFill>
                  <a:schemeClr val="bg1"/>
                </a:solidFill>
                <a:latin typeface="Arial" panose="020B0604020202020204" pitchFamily="34" charset="0"/>
                <a:cs typeface="Arial" panose="020B0604020202020204" pitchFamily="34" charset="0"/>
              </a:rPr>
              <a:t>party </a:t>
            </a:r>
            <a:r>
              <a:rPr lang="en-US" sz="1300" dirty="0">
                <a:solidFill>
                  <a:schemeClr val="bg1"/>
                </a:solidFill>
                <a:latin typeface="Arial" panose="020B0604020202020204" pitchFamily="34" charset="0"/>
                <a:cs typeface="Arial" panose="020B0604020202020204" pitchFamily="34" charset="0"/>
              </a:rPr>
              <a:t>reference </a:t>
            </a:r>
            <a:r>
              <a:rPr lang="en-US" sz="1300" dirty="0" smtClean="0">
                <a:solidFill>
                  <a:schemeClr val="bg1"/>
                </a:solidFill>
                <a:latin typeface="Arial" panose="020B0604020202020204" pitchFamily="34" charset="0"/>
                <a:cs typeface="Arial" panose="020B0604020202020204" pitchFamily="34" charset="0"/>
              </a:rPr>
              <a:t>resources.   Basic alerts. </a:t>
            </a:r>
            <a:endParaRPr lang="en-US" sz="13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2495706" y="5596889"/>
            <a:ext cx="2533066" cy="292388"/>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Engaged in EMRAM maturation</a:t>
            </a:r>
            <a:endParaRPr lang="en-US" sz="1300" dirty="0">
              <a:solidFill>
                <a:schemeClr val="bg1"/>
              </a:solidFill>
              <a:latin typeface="Arial" panose="020B0604020202020204" pitchFamily="34" charset="0"/>
              <a:cs typeface="Arial" panose="020B0604020202020204" pitchFamily="34" charset="0"/>
            </a:endParaRPr>
          </a:p>
        </p:txBody>
      </p:sp>
      <p:graphicFrame>
        <p:nvGraphicFramePr>
          <p:cNvPr id="29" name="Content Placeholder 3"/>
          <p:cNvGraphicFramePr>
            <a:graphicFrameLocks/>
          </p:cNvGraphicFramePr>
          <p:nvPr>
            <p:extLst>
              <p:ext uri="{D42A27DB-BD31-4B8C-83A1-F6EECF244321}">
                <p14:modId xmlns:p14="http://schemas.microsoft.com/office/powerpoint/2010/main" val="2009074913"/>
              </p:ext>
            </p:extLst>
          </p:nvPr>
        </p:nvGraphicFramePr>
        <p:xfrm>
          <a:off x="6324600" y="0"/>
          <a:ext cx="2819401" cy="16687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Slide Number Placeholder 2"/>
          <p:cNvSpPr>
            <a:spLocks noGrp="1"/>
          </p:cNvSpPr>
          <p:nvPr>
            <p:ph type="sldNum" sz="quarter" idx="11"/>
          </p:nvPr>
        </p:nvSpPr>
        <p:spPr/>
        <p:txBody>
          <a:bodyPr/>
          <a:lstStyle/>
          <a:p>
            <a:pPr>
              <a:defRPr/>
            </a:pPr>
            <a:fld id="{AC697B01-8935-4294-9F2E-2FC97C11234B}" type="slidenum">
              <a:rPr lang="en-US" smtClean="0"/>
              <a:pPr>
                <a:defRPr/>
              </a:pPr>
              <a:t>45</a:t>
            </a:fld>
            <a:endParaRPr lang="en-US" dirty="0"/>
          </a:p>
        </p:txBody>
      </p:sp>
    </p:spTree>
    <p:extLst>
      <p:ext uri="{BB962C8B-B14F-4D97-AF65-F5344CB8AC3E}">
        <p14:creationId xmlns:p14="http://schemas.microsoft.com/office/powerpoint/2010/main" val="548862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354611"/>
            <a:ext cx="7335212" cy="804333"/>
          </a:xfrm>
        </p:spPr>
        <p:txBody>
          <a:bodyPr>
            <a:normAutofit/>
          </a:bodyPr>
          <a:lstStyle/>
          <a:p>
            <a:r>
              <a:rPr lang="en-US" b="1" dirty="0" smtClean="0">
                <a:solidFill>
                  <a:srgbClr val="0070C0"/>
                </a:solidFill>
              </a:rPr>
              <a:t>IT Focus</a:t>
            </a:r>
            <a:endParaRPr lang="en-US" b="1" dirty="0">
              <a:solidFill>
                <a:srgbClr val="0070C0"/>
              </a:solidFill>
            </a:endParaRPr>
          </a:p>
        </p:txBody>
      </p:sp>
      <p:grpSp>
        <p:nvGrpSpPr>
          <p:cNvPr id="5" name="Group 4"/>
          <p:cNvGrpSpPr/>
          <p:nvPr/>
        </p:nvGrpSpPr>
        <p:grpSpPr>
          <a:xfrm>
            <a:off x="857249" y="1312077"/>
            <a:ext cx="6651947" cy="4695637"/>
            <a:chOff x="857249" y="1312077"/>
            <a:chExt cx="6651947" cy="469563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835"/>
            <a:stretch/>
          </p:blipFill>
          <p:spPr>
            <a:xfrm>
              <a:off x="857249" y="1312077"/>
              <a:ext cx="6651947" cy="469563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548" y="1574800"/>
              <a:ext cx="3950652"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8051"/>
            <a:stretch/>
          </p:blipFill>
          <p:spPr bwMode="auto">
            <a:xfrm>
              <a:off x="2555396" y="2011680"/>
              <a:ext cx="4698841" cy="38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396" y="2569416"/>
              <a:ext cx="4533900" cy="33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16008" b="18181"/>
            <a:stretch/>
          </p:blipFill>
          <p:spPr bwMode="auto">
            <a:xfrm>
              <a:off x="2526821" y="2997200"/>
              <a:ext cx="4562475" cy="37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6821" y="3467100"/>
              <a:ext cx="4486275" cy="40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483" y="4113530"/>
              <a:ext cx="4552950" cy="2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6346" y="4480560"/>
              <a:ext cx="4572000" cy="43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6821" y="5059044"/>
              <a:ext cx="4657725" cy="31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6346" y="5638164"/>
              <a:ext cx="4600575" cy="26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2495706" y="1924860"/>
            <a:ext cx="4915128"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Near </a:t>
            </a:r>
            <a:r>
              <a:rPr lang="en-US" sz="1300" dirty="0">
                <a:solidFill>
                  <a:schemeClr val="bg1"/>
                </a:solidFill>
                <a:latin typeface="Arial" panose="020B0604020202020204" pitchFamily="34" charset="0"/>
                <a:cs typeface="Arial" panose="020B0604020202020204" pitchFamily="34" charset="0"/>
              </a:rPr>
              <a:t>real-time care community based health record and patient </a:t>
            </a:r>
            <a:endParaRPr lang="en-US" sz="1300" dirty="0" smtClean="0">
              <a:solidFill>
                <a:schemeClr val="bg1"/>
              </a:solidFill>
              <a:latin typeface="Arial" panose="020B0604020202020204" pitchFamily="34" charset="0"/>
              <a:cs typeface="Arial" panose="020B0604020202020204" pitchFamily="34" charset="0"/>
            </a:endParaRPr>
          </a:p>
          <a:p>
            <a:r>
              <a:rPr lang="en-US" sz="1300" dirty="0" smtClean="0">
                <a:solidFill>
                  <a:schemeClr val="bg1"/>
                </a:solidFill>
                <a:latin typeface="Arial" panose="020B0604020202020204" pitchFamily="34" charset="0"/>
                <a:cs typeface="Arial" panose="020B0604020202020204" pitchFamily="34" charset="0"/>
              </a:rPr>
              <a:t>profile</a:t>
            </a:r>
            <a:endParaRPr lang="en-US" sz="13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2778974" y="1455876"/>
            <a:ext cx="2236253" cy="430887"/>
          </a:xfrm>
          <a:prstGeom prst="rect">
            <a:avLst/>
          </a:prstGeom>
          <a:noFill/>
        </p:spPr>
        <p:txBody>
          <a:bodyPr wrap="none" rtlCol="0">
            <a:spAutoFit/>
          </a:bodyPr>
          <a:lstStyle/>
          <a:p>
            <a:r>
              <a:rPr lang="en-US" sz="2200" dirty="0" smtClean="0">
                <a:solidFill>
                  <a:schemeClr val="tx1">
                    <a:lumMod val="65000"/>
                    <a:lumOff val="35000"/>
                  </a:schemeClr>
                </a:solidFill>
                <a:latin typeface="Arial" panose="020B0604020202020204" pitchFamily="34" charset="0"/>
                <a:cs typeface="Arial" panose="020B0604020202020204" pitchFamily="34" charset="0"/>
              </a:rPr>
              <a:t>CCMM IT Focus</a:t>
            </a:r>
            <a:endParaRPr lang="en-US"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2495706" y="2430876"/>
            <a:ext cx="4883068" cy="492443"/>
          </a:xfrm>
          <a:prstGeom prst="rect">
            <a:avLst/>
          </a:prstGeom>
          <a:noFill/>
        </p:spPr>
        <p:txBody>
          <a:bodyPr wrap="none" rtlCol="0">
            <a:spAutoFit/>
          </a:bodyPr>
          <a:lstStyle/>
          <a:p>
            <a:r>
              <a:rPr lang="en-US" sz="1300" dirty="0" err="1" smtClean="0">
                <a:solidFill>
                  <a:schemeClr val="bg1"/>
                </a:solidFill>
                <a:latin typeface="Arial" panose="020B0604020202020204" pitchFamily="34" charset="0"/>
                <a:cs typeface="Arial" panose="020B0604020202020204" pitchFamily="34" charset="0"/>
              </a:rPr>
              <a:t>Organisational</a:t>
            </a:r>
            <a:r>
              <a:rPr lang="en-US" sz="1300" dirty="0" smtClean="0">
                <a:solidFill>
                  <a:schemeClr val="bg1"/>
                </a:solidFill>
                <a:latin typeface="Arial" panose="020B0604020202020204" pitchFamily="34" charset="0"/>
                <a:cs typeface="Arial" panose="020B0604020202020204" pitchFamily="34" charset="0"/>
              </a:rPr>
              <a:t>, pan-</a:t>
            </a:r>
            <a:r>
              <a:rPr lang="en-US" sz="1300" dirty="0" err="1" smtClean="0">
                <a:solidFill>
                  <a:schemeClr val="bg1"/>
                </a:solidFill>
                <a:latin typeface="Arial" panose="020B0604020202020204" pitchFamily="34" charset="0"/>
                <a:cs typeface="Arial" panose="020B0604020202020204" pitchFamily="34" charset="0"/>
              </a:rPr>
              <a:t>organisational</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and community-wide </a:t>
            </a:r>
            <a:r>
              <a:rPr lang="en-US" sz="1300" dirty="0" smtClean="0">
                <a:solidFill>
                  <a:schemeClr val="bg1"/>
                </a:solidFill>
                <a:latin typeface="Arial" panose="020B0604020202020204" pitchFamily="34" charset="0"/>
                <a:cs typeface="Arial" panose="020B0604020202020204" pitchFamily="34" charset="0"/>
              </a:rPr>
              <a:t>CDS </a:t>
            </a:r>
          </a:p>
          <a:p>
            <a:r>
              <a:rPr lang="en-US" sz="1300" dirty="0" smtClean="0">
                <a:solidFill>
                  <a:schemeClr val="bg1"/>
                </a:solidFill>
                <a:latin typeface="Arial" panose="020B0604020202020204" pitchFamily="34" charset="0"/>
                <a:cs typeface="Arial" panose="020B0604020202020204" pitchFamily="34" charset="0"/>
              </a:rPr>
              <a:t>and population health tracking</a:t>
            </a:r>
            <a:endParaRPr lang="en-US" sz="13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2495706" y="3441266"/>
            <a:ext cx="4966424"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All care team members have access to all data</a:t>
            </a:r>
            <a:r>
              <a:rPr lang="en-US" sz="1300" dirty="0">
                <a:solidFill>
                  <a:schemeClr val="bg1"/>
                </a:solidFill>
                <a:latin typeface="Arial" panose="020B0604020202020204" pitchFamily="34" charset="0"/>
                <a:cs typeface="Arial" panose="020B0604020202020204" pitchFamily="34" charset="0"/>
              </a:rPr>
              <a:t>. Semantic data </a:t>
            </a:r>
            <a:endParaRPr lang="en-US" sz="1300" dirty="0" smtClean="0">
              <a:solidFill>
                <a:schemeClr val="bg1"/>
              </a:solidFill>
              <a:latin typeface="Arial" panose="020B0604020202020204" pitchFamily="34" charset="0"/>
              <a:cs typeface="Arial" panose="020B0604020202020204" pitchFamily="34" charset="0"/>
            </a:endParaRPr>
          </a:p>
          <a:p>
            <a:r>
              <a:rPr lang="en-US" sz="1300" dirty="0" smtClean="0">
                <a:solidFill>
                  <a:schemeClr val="bg1"/>
                </a:solidFill>
                <a:latin typeface="Arial" panose="020B0604020202020204" pitchFamily="34" charset="0"/>
                <a:cs typeface="Arial" panose="020B0604020202020204" pitchFamily="34" charset="0"/>
              </a:rPr>
              <a:t>drives </a:t>
            </a:r>
            <a:r>
              <a:rPr lang="en-US" sz="1300" dirty="0">
                <a:solidFill>
                  <a:schemeClr val="bg1"/>
                </a:solidFill>
                <a:latin typeface="Arial" panose="020B0604020202020204" pitchFamily="34" charset="0"/>
                <a:cs typeface="Arial" panose="020B0604020202020204" pitchFamily="34" charset="0"/>
              </a:rPr>
              <a:t>actionable </a:t>
            </a:r>
            <a:r>
              <a:rPr lang="en-US" sz="1300" dirty="0" smtClean="0">
                <a:solidFill>
                  <a:schemeClr val="bg1"/>
                </a:solidFill>
                <a:latin typeface="Arial" panose="020B0604020202020204" pitchFamily="34" charset="0"/>
                <a:cs typeface="Arial" panose="020B0604020202020204" pitchFamily="34" charset="0"/>
              </a:rPr>
              <a:t>CDS and analytics.   Comprehensive audit trail</a:t>
            </a:r>
            <a:endParaRPr lang="en-US" sz="13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2495706" y="2932548"/>
            <a:ext cx="5126724"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Patient data aggregated into a </a:t>
            </a:r>
            <a:r>
              <a:rPr lang="en-US" sz="1300" dirty="0">
                <a:solidFill>
                  <a:schemeClr val="bg1"/>
                </a:solidFill>
                <a:latin typeface="Arial" panose="020B0604020202020204" pitchFamily="34" charset="0"/>
                <a:cs typeface="Arial" panose="020B0604020202020204" pitchFamily="34" charset="0"/>
              </a:rPr>
              <a:t>single cohesive </a:t>
            </a:r>
            <a:r>
              <a:rPr lang="en-US" sz="1300" dirty="0" smtClean="0">
                <a:solidFill>
                  <a:schemeClr val="bg1"/>
                </a:solidFill>
                <a:latin typeface="Arial" panose="020B0604020202020204" pitchFamily="34" charset="0"/>
                <a:cs typeface="Arial" panose="020B0604020202020204" pitchFamily="34" charset="0"/>
              </a:rPr>
              <a:t>record. Mobile tech </a:t>
            </a:r>
          </a:p>
          <a:p>
            <a:r>
              <a:rPr lang="en-US" sz="1300" dirty="0" smtClean="0">
                <a:solidFill>
                  <a:schemeClr val="bg1"/>
                </a:solidFill>
                <a:latin typeface="Arial" panose="020B0604020202020204" pitchFamily="34" charset="0"/>
                <a:cs typeface="Arial" panose="020B0604020202020204" pitchFamily="34" charset="0"/>
              </a:rPr>
              <a:t>engages patients. Community wide identity management</a:t>
            </a:r>
            <a:endParaRPr lang="en-US" sz="13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2495706" y="3965754"/>
            <a:ext cx="5043368"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Aggregated clinical </a:t>
            </a:r>
            <a:r>
              <a:rPr lang="en-US" sz="1300" dirty="0">
                <a:solidFill>
                  <a:schemeClr val="bg1"/>
                </a:solidFill>
                <a:latin typeface="Arial" panose="020B0604020202020204" pitchFamily="34" charset="0"/>
                <a:cs typeface="Arial" panose="020B0604020202020204" pitchFamily="34" charset="0"/>
              </a:rPr>
              <a:t>and financial </a:t>
            </a:r>
            <a:r>
              <a:rPr lang="en-US" sz="1300" dirty="0" smtClean="0">
                <a:solidFill>
                  <a:schemeClr val="bg1"/>
                </a:solidFill>
                <a:latin typeface="Arial" panose="020B0604020202020204" pitchFamily="34" charset="0"/>
                <a:cs typeface="Arial" panose="020B0604020202020204" pitchFamily="34" charset="0"/>
              </a:rPr>
              <a:t>data. </a:t>
            </a:r>
            <a:r>
              <a:rPr lang="en-US" sz="1300" dirty="0">
                <a:solidFill>
                  <a:schemeClr val="bg1"/>
                </a:solidFill>
                <a:latin typeface="Arial" panose="020B0604020202020204" pitchFamily="34" charset="0"/>
                <a:cs typeface="Arial" panose="020B0604020202020204" pitchFamily="34" charset="0"/>
              </a:rPr>
              <a:t>Medical classification and </a:t>
            </a:r>
            <a:endParaRPr lang="en-US" sz="1300" dirty="0" smtClean="0">
              <a:solidFill>
                <a:schemeClr val="bg1"/>
              </a:solidFill>
              <a:latin typeface="Arial" panose="020B0604020202020204" pitchFamily="34" charset="0"/>
              <a:cs typeface="Arial" panose="020B0604020202020204" pitchFamily="34" charset="0"/>
            </a:endParaRPr>
          </a:p>
          <a:p>
            <a:r>
              <a:rPr lang="en-US" sz="1300" dirty="0" smtClean="0">
                <a:solidFill>
                  <a:schemeClr val="bg1"/>
                </a:solidFill>
                <a:latin typeface="Arial" panose="020B0604020202020204" pitchFamily="34" charset="0"/>
                <a:cs typeface="Arial" panose="020B0604020202020204" pitchFamily="34" charset="0"/>
              </a:rPr>
              <a:t>vocabulary </a:t>
            </a:r>
            <a:r>
              <a:rPr lang="en-US" sz="1300" dirty="0">
                <a:solidFill>
                  <a:schemeClr val="bg1"/>
                </a:solidFill>
                <a:latin typeface="Arial" panose="020B0604020202020204" pitchFamily="34" charset="0"/>
                <a:cs typeface="Arial" panose="020B0604020202020204" pitchFamily="34" charset="0"/>
              </a:rPr>
              <a:t>tools are </a:t>
            </a:r>
            <a:r>
              <a:rPr lang="en-US" sz="1300" dirty="0" smtClean="0">
                <a:solidFill>
                  <a:schemeClr val="bg1"/>
                </a:solidFill>
                <a:latin typeface="Arial" panose="020B0604020202020204" pitchFamily="34" charset="0"/>
                <a:cs typeface="Arial" panose="020B0604020202020204" pitchFamily="34" charset="0"/>
              </a:rPr>
              <a:t>pervasive. Mobile tech supports point of care</a:t>
            </a:r>
            <a:endParaRPr lang="en-US" sz="13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2495706" y="4470058"/>
            <a:ext cx="5016117" cy="492443"/>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Patient-centered </a:t>
            </a:r>
            <a:r>
              <a:rPr lang="en-US" sz="1300" dirty="0">
                <a:solidFill>
                  <a:schemeClr val="bg1"/>
                </a:solidFill>
                <a:latin typeface="Arial" panose="020B0604020202020204" pitchFamily="34" charset="0"/>
                <a:cs typeface="Arial" panose="020B0604020202020204" pitchFamily="34" charset="0"/>
              </a:rPr>
              <a:t>clinical data </a:t>
            </a:r>
            <a:r>
              <a:rPr lang="en-US" sz="1300" dirty="0" smtClean="0">
                <a:solidFill>
                  <a:schemeClr val="bg1"/>
                </a:solidFill>
                <a:latin typeface="Arial" panose="020B0604020202020204" pitchFamily="34" charset="0"/>
                <a:cs typeface="Arial" panose="020B0604020202020204" pitchFamily="34" charset="0"/>
              </a:rPr>
              <a:t>presentation</a:t>
            </a:r>
            <a:r>
              <a:rPr lang="en-US" sz="1300" dirty="0">
                <a:solidFill>
                  <a:schemeClr val="bg1"/>
                </a:solidFill>
                <a:latin typeface="Arial" panose="020B0604020202020204" pitchFamily="34" charset="0"/>
                <a:cs typeface="Arial" panose="020B0604020202020204" pitchFamily="34" charset="0"/>
              </a:rPr>
              <a:t>. Pervasive electronic </a:t>
            </a:r>
            <a:endParaRPr lang="en-US" sz="1300" dirty="0" smtClean="0">
              <a:solidFill>
                <a:schemeClr val="bg1"/>
              </a:solidFill>
              <a:latin typeface="Arial" panose="020B0604020202020204" pitchFamily="34" charset="0"/>
              <a:cs typeface="Arial" panose="020B0604020202020204" pitchFamily="34" charset="0"/>
            </a:endParaRPr>
          </a:p>
          <a:p>
            <a:r>
              <a:rPr lang="en-US" sz="1300" dirty="0" smtClean="0">
                <a:solidFill>
                  <a:schemeClr val="bg1"/>
                </a:solidFill>
                <a:latin typeface="Arial" panose="020B0604020202020204" pitchFamily="34" charset="0"/>
                <a:cs typeface="Arial" panose="020B0604020202020204" pitchFamily="34" charset="0"/>
              </a:rPr>
              <a:t>automated ID </a:t>
            </a:r>
            <a:r>
              <a:rPr lang="en-US" sz="1300" dirty="0">
                <a:solidFill>
                  <a:schemeClr val="bg1"/>
                </a:solidFill>
                <a:latin typeface="Arial" panose="020B0604020202020204" pitchFamily="34" charset="0"/>
                <a:cs typeface="Arial" panose="020B0604020202020204" pitchFamily="34" charset="0"/>
              </a:rPr>
              <a:t>management </a:t>
            </a:r>
            <a:r>
              <a:rPr lang="en-US" sz="1300" dirty="0" smtClean="0">
                <a:solidFill>
                  <a:schemeClr val="bg1"/>
                </a:solidFill>
                <a:latin typeface="Arial" panose="020B0604020202020204" pitchFamily="34" charset="0"/>
                <a:cs typeface="Arial" panose="020B0604020202020204" pitchFamily="34" charset="0"/>
              </a:rPr>
              <a:t>for </a:t>
            </a:r>
            <a:r>
              <a:rPr lang="en-US" sz="1300" dirty="0">
                <a:solidFill>
                  <a:schemeClr val="bg1"/>
                </a:solidFill>
                <a:latin typeface="Arial" panose="020B0604020202020204" pitchFamily="34" charset="0"/>
                <a:cs typeface="Arial" panose="020B0604020202020204" pitchFamily="34" charset="0"/>
              </a:rPr>
              <a:t>patients, providers, and </a:t>
            </a:r>
            <a:r>
              <a:rPr lang="en-US" sz="1300" dirty="0" smtClean="0">
                <a:solidFill>
                  <a:schemeClr val="bg1"/>
                </a:solidFill>
                <a:latin typeface="Arial" panose="020B0604020202020204" pitchFamily="34" charset="0"/>
                <a:cs typeface="Arial" panose="020B0604020202020204" pitchFamily="34" charset="0"/>
              </a:rPr>
              <a:t>facilities</a:t>
            </a:r>
            <a:endParaRPr lang="en-US" sz="13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2495706" y="5092585"/>
            <a:ext cx="4041491" cy="292388"/>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Some external data incorporated into patient record.</a:t>
            </a:r>
            <a:endParaRPr lang="en-US" sz="13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2495706" y="5596889"/>
            <a:ext cx="1326004" cy="292388"/>
          </a:xfrm>
          <a:prstGeom prst="rect">
            <a:avLst/>
          </a:prstGeom>
          <a:noFill/>
        </p:spPr>
        <p:txBody>
          <a:bodyPr wrap="none" rtlCol="0">
            <a:spAutoFit/>
          </a:bodyPr>
          <a:lstStyle/>
          <a:p>
            <a:r>
              <a:rPr lang="en-US" sz="1300" dirty="0" smtClean="0">
                <a:solidFill>
                  <a:schemeClr val="bg1"/>
                </a:solidFill>
                <a:latin typeface="Arial" panose="020B0604020202020204" pitchFamily="34" charset="0"/>
                <a:cs typeface="Arial" panose="020B0604020202020204" pitchFamily="34" charset="0"/>
              </a:rPr>
              <a:t>Data is isolated</a:t>
            </a:r>
            <a:endParaRPr lang="en-US" sz="1300" dirty="0">
              <a:solidFill>
                <a:schemeClr val="bg1"/>
              </a:solidFill>
              <a:latin typeface="Arial" panose="020B0604020202020204" pitchFamily="34" charset="0"/>
              <a:cs typeface="Arial" panose="020B0604020202020204" pitchFamily="34" charset="0"/>
            </a:endParaRPr>
          </a:p>
        </p:txBody>
      </p:sp>
      <p:graphicFrame>
        <p:nvGraphicFramePr>
          <p:cNvPr id="29" name="Content Placeholder 3"/>
          <p:cNvGraphicFramePr>
            <a:graphicFrameLocks/>
          </p:cNvGraphicFramePr>
          <p:nvPr>
            <p:extLst>
              <p:ext uri="{D42A27DB-BD31-4B8C-83A1-F6EECF244321}">
                <p14:modId xmlns:p14="http://schemas.microsoft.com/office/powerpoint/2010/main" val="3326308519"/>
              </p:ext>
            </p:extLst>
          </p:nvPr>
        </p:nvGraphicFramePr>
        <p:xfrm>
          <a:off x="6324600" y="0"/>
          <a:ext cx="2819401" cy="16687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Slide Number Placeholder 2"/>
          <p:cNvSpPr>
            <a:spLocks noGrp="1"/>
          </p:cNvSpPr>
          <p:nvPr>
            <p:ph type="sldNum" sz="quarter" idx="11"/>
          </p:nvPr>
        </p:nvSpPr>
        <p:spPr/>
        <p:txBody>
          <a:bodyPr/>
          <a:lstStyle/>
          <a:p>
            <a:pPr>
              <a:defRPr/>
            </a:pPr>
            <a:fld id="{AC697B01-8935-4294-9F2E-2FC97C11234B}" type="slidenum">
              <a:rPr lang="en-US" smtClean="0"/>
              <a:pPr>
                <a:defRPr/>
              </a:pPr>
              <a:t>46</a:t>
            </a:fld>
            <a:endParaRPr lang="en-US" dirty="0"/>
          </a:p>
        </p:txBody>
      </p:sp>
    </p:spTree>
    <p:extLst>
      <p:ext uri="{BB962C8B-B14F-4D97-AF65-F5344CB8AC3E}">
        <p14:creationId xmlns:p14="http://schemas.microsoft.com/office/powerpoint/2010/main" val="801483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9" y="343406"/>
            <a:ext cx="7289030" cy="804333"/>
          </a:xfrm>
        </p:spPr>
        <p:txBody>
          <a:bodyPr/>
          <a:lstStyle/>
          <a:p>
            <a:r>
              <a:rPr lang="en-US" b="1" dirty="0" smtClean="0">
                <a:solidFill>
                  <a:srgbClr val="0070C0"/>
                </a:solidFill>
              </a:rPr>
              <a:t>Methodology…</a:t>
            </a:r>
            <a:endParaRPr lang="en-US" b="1" dirty="0">
              <a:solidFill>
                <a:srgbClr val="0070C0"/>
              </a:solidFill>
            </a:endParaRPr>
          </a:p>
        </p:txBody>
      </p:sp>
      <p:sp>
        <p:nvSpPr>
          <p:cNvPr id="3" name="Content Placeholder 2"/>
          <p:cNvSpPr>
            <a:spLocks noGrp="1"/>
          </p:cNvSpPr>
          <p:nvPr>
            <p:ph idx="1"/>
          </p:nvPr>
        </p:nvSpPr>
        <p:spPr>
          <a:xfrm>
            <a:off x="632011" y="1102659"/>
            <a:ext cx="8446675" cy="5112791"/>
          </a:xfrm>
        </p:spPr>
        <p:txBody>
          <a:bodyPr>
            <a:noAutofit/>
          </a:bodyPr>
          <a:lstStyle/>
          <a:p>
            <a:r>
              <a:rPr lang="en-US" b="1" dirty="0" smtClean="0"/>
              <a:t>Defining the “Care Community”</a:t>
            </a:r>
          </a:p>
          <a:p>
            <a:pPr lvl="1"/>
            <a:r>
              <a:rPr lang="en-US" dirty="0" smtClean="0"/>
              <a:t>The population who’s continuity of care is being profiled</a:t>
            </a:r>
            <a:endParaRPr lang="en-US" dirty="0"/>
          </a:p>
          <a:p>
            <a:r>
              <a:rPr lang="en-US" b="1" dirty="0" smtClean="0"/>
              <a:t>Define </a:t>
            </a:r>
            <a:r>
              <a:rPr lang="en-US" b="1" dirty="0"/>
              <a:t>up to five </a:t>
            </a:r>
            <a:r>
              <a:rPr lang="en-US" b="1" dirty="0" smtClean="0"/>
              <a:t>“customer selected” care settings, such as…</a:t>
            </a:r>
            <a:endParaRPr lang="en-US" b="1" dirty="0"/>
          </a:p>
          <a:p>
            <a:pPr marL="800100" lvl="1" indent="-342900">
              <a:spcAft>
                <a:spcPts val="0"/>
              </a:spcAft>
              <a:buFont typeface="+mj-lt"/>
              <a:buAutoNum type="arabicPeriod"/>
            </a:pPr>
            <a:r>
              <a:rPr lang="en-US" dirty="0"/>
              <a:t>Primary Care</a:t>
            </a:r>
          </a:p>
          <a:p>
            <a:pPr marL="800100" lvl="1" indent="-342900">
              <a:spcAft>
                <a:spcPts val="0"/>
              </a:spcAft>
              <a:buFont typeface="+mj-lt"/>
              <a:buAutoNum type="arabicPeriod"/>
            </a:pPr>
            <a:r>
              <a:rPr lang="en-US" dirty="0"/>
              <a:t>Acute Care</a:t>
            </a:r>
          </a:p>
          <a:p>
            <a:pPr marL="800100" lvl="1" indent="-342900">
              <a:spcAft>
                <a:spcPts val="0"/>
              </a:spcAft>
              <a:buFont typeface="+mj-lt"/>
              <a:buAutoNum type="arabicPeriod"/>
            </a:pPr>
            <a:r>
              <a:rPr lang="en-US" dirty="0"/>
              <a:t>Home based Care</a:t>
            </a:r>
          </a:p>
          <a:p>
            <a:pPr marL="800100" lvl="1" indent="-342900">
              <a:spcAft>
                <a:spcPts val="0"/>
              </a:spcAft>
              <a:buFont typeface="+mj-lt"/>
              <a:buAutoNum type="arabicPeriod"/>
            </a:pPr>
            <a:r>
              <a:rPr lang="en-US" dirty="0" smtClean="0"/>
              <a:t>Urgent </a:t>
            </a:r>
            <a:r>
              <a:rPr lang="en-US" dirty="0"/>
              <a:t>Care</a:t>
            </a:r>
          </a:p>
          <a:p>
            <a:pPr marL="800100" lvl="1" indent="-342900">
              <a:spcAft>
                <a:spcPts val="0"/>
              </a:spcAft>
              <a:buFont typeface="+mj-lt"/>
              <a:buAutoNum type="arabicPeriod"/>
            </a:pPr>
            <a:r>
              <a:rPr lang="en-US" dirty="0" smtClean="0"/>
              <a:t>Long Term </a:t>
            </a:r>
            <a:r>
              <a:rPr lang="en-US" dirty="0"/>
              <a:t>Care</a:t>
            </a:r>
            <a:endParaRPr lang="en-US" sz="1600" dirty="0"/>
          </a:p>
          <a:p>
            <a:r>
              <a:rPr lang="en-US" b="1" dirty="0" smtClean="0"/>
              <a:t>Completing Survey</a:t>
            </a:r>
          </a:p>
          <a:p>
            <a:pPr lvl="1"/>
            <a:r>
              <a:rPr lang="en-US" dirty="0" smtClean="0"/>
              <a:t>Respond to ~230 </a:t>
            </a:r>
            <a:r>
              <a:rPr lang="en-US" dirty="0"/>
              <a:t>compliance statements </a:t>
            </a:r>
          </a:p>
          <a:p>
            <a:pPr lvl="1"/>
            <a:r>
              <a:rPr lang="en-US" dirty="0"/>
              <a:t>11 </a:t>
            </a:r>
            <a:r>
              <a:rPr lang="en-US" dirty="0" smtClean="0"/>
              <a:t>distinct categories such as Care </a:t>
            </a:r>
            <a:r>
              <a:rPr lang="en-US" dirty="0" err="1" smtClean="0"/>
              <a:t>Coord</a:t>
            </a:r>
            <a:r>
              <a:rPr lang="en-US" dirty="0" smtClean="0"/>
              <a:t>., Pt Engagement, Analytics, HIE, Org. Strategy, Security &amp; Privacy, etc…</a:t>
            </a:r>
          </a:p>
          <a:p>
            <a:pPr lvl="1"/>
            <a:r>
              <a:rPr lang="en-US" dirty="0"/>
              <a:t>P</a:t>
            </a:r>
            <a:r>
              <a:rPr lang="en-US" dirty="0" smtClean="0"/>
              <a:t>re-defined responses</a:t>
            </a:r>
            <a:r>
              <a:rPr lang="en-US" dirty="0"/>
              <a:t> </a:t>
            </a:r>
            <a:r>
              <a:rPr lang="en-US" dirty="0" smtClean="0"/>
              <a:t>facilitate completion</a:t>
            </a:r>
            <a:endParaRPr lang="en-US" dirty="0"/>
          </a:p>
        </p:txBody>
      </p:sp>
    </p:spTree>
    <p:extLst>
      <p:ext uri="{BB962C8B-B14F-4D97-AF65-F5344CB8AC3E}">
        <p14:creationId xmlns:p14="http://schemas.microsoft.com/office/powerpoint/2010/main" val="647290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67069" y="534191"/>
            <a:ext cx="5530148" cy="5842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1" dirty="0">
                <a:latin typeface="Arial"/>
                <a:ea typeface="Times New Roman"/>
                <a:cs typeface="Times New Roman"/>
              </a:rPr>
              <a:t>Information Tech </a:t>
            </a:r>
            <a:r>
              <a:rPr lang="en-US" sz="1600" b="1" dirty="0" smtClean="0">
                <a:latin typeface="Arial"/>
                <a:ea typeface="Times New Roman"/>
                <a:cs typeface="Times New Roman"/>
              </a:rPr>
              <a:t>Stakeholder Achievements</a:t>
            </a:r>
            <a:endParaRPr lang="en-US" sz="1200" dirty="0">
              <a:latin typeface="Arial"/>
              <a:ea typeface="Times New Roman"/>
              <a:cs typeface="Times New Roman"/>
            </a:endParaRPr>
          </a:p>
        </p:txBody>
      </p:sp>
      <p:graphicFrame>
        <p:nvGraphicFramePr>
          <p:cNvPr id="9" name="Content Placeholder 3"/>
          <p:cNvGraphicFramePr>
            <a:graphicFrameLocks/>
          </p:cNvGraphicFramePr>
          <p:nvPr>
            <p:extLst>
              <p:ext uri="{D42A27DB-BD31-4B8C-83A1-F6EECF244321}">
                <p14:modId xmlns:p14="http://schemas.microsoft.com/office/powerpoint/2010/main" val="3733003796"/>
              </p:ext>
            </p:extLst>
          </p:nvPr>
        </p:nvGraphicFramePr>
        <p:xfrm>
          <a:off x="6324600" y="0"/>
          <a:ext cx="2819401" cy="166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8" y="4524375"/>
            <a:ext cx="85439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0308" y="1828798"/>
            <a:ext cx="1671637" cy="199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41216" y="2503430"/>
            <a:ext cx="3330784" cy="646331"/>
          </a:xfrm>
          <a:prstGeom prst="rect">
            <a:avLst/>
          </a:prstGeom>
          <a:noFill/>
        </p:spPr>
        <p:txBody>
          <a:bodyPr wrap="none" rtlCol="0">
            <a:spAutoFit/>
          </a:bodyPr>
          <a:lstStyle/>
          <a:p>
            <a:r>
              <a:rPr lang="en-US" b="1" dirty="0" smtClean="0">
                <a:solidFill>
                  <a:srgbClr val="7030A0"/>
                </a:solidFill>
              </a:rPr>
              <a:t>Stage Achievement:  </a:t>
            </a:r>
            <a:r>
              <a:rPr lang="en-US" b="1" dirty="0" smtClean="0">
                <a:solidFill>
                  <a:srgbClr val="0070C0"/>
                </a:solidFill>
              </a:rPr>
              <a:t>Stage 1</a:t>
            </a:r>
          </a:p>
          <a:p>
            <a:r>
              <a:rPr lang="en-US" b="1" dirty="0" smtClean="0">
                <a:solidFill>
                  <a:srgbClr val="7030A0"/>
                </a:solidFill>
              </a:rPr>
              <a:t>Overall Achievement:  </a:t>
            </a:r>
            <a:r>
              <a:rPr lang="en-US" b="1" dirty="0" smtClean="0">
                <a:solidFill>
                  <a:srgbClr val="0070C0"/>
                </a:solidFill>
              </a:rPr>
              <a:t>33%</a:t>
            </a:r>
            <a:endParaRPr lang="en-US" b="1" dirty="0">
              <a:solidFill>
                <a:srgbClr val="0070C0"/>
              </a:solidFill>
            </a:endParaRPr>
          </a:p>
        </p:txBody>
      </p:sp>
      <p:sp>
        <p:nvSpPr>
          <p:cNvPr id="11" name="TextBox 10"/>
          <p:cNvSpPr txBox="1"/>
          <p:nvPr/>
        </p:nvSpPr>
        <p:spPr>
          <a:xfrm>
            <a:off x="300038" y="4122971"/>
            <a:ext cx="6438429" cy="369332"/>
          </a:xfrm>
          <a:prstGeom prst="rect">
            <a:avLst/>
          </a:prstGeom>
          <a:noFill/>
        </p:spPr>
        <p:txBody>
          <a:bodyPr wrap="none" rtlCol="0">
            <a:spAutoFit/>
          </a:bodyPr>
          <a:lstStyle/>
          <a:p>
            <a:r>
              <a:rPr lang="en-US" b="1" dirty="0" smtClean="0">
                <a:solidFill>
                  <a:srgbClr val="7030A0"/>
                </a:solidFill>
              </a:rPr>
              <a:t>Information Technology Stakeholder Group Achievement</a:t>
            </a:r>
            <a:endParaRPr lang="en-US" b="1" dirty="0">
              <a:solidFill>
                <a:srgbClr val="0070C0"/>
              </a:solidFill>
            </a:endParaRPr>
          </a:p>
        </p:txBody>
      </p:sp>
      <p:sp>
        <p:nvSpPr>
          <p:cNvPr id="12" name="Title 1"/>
          <p:cNvSpPr txBox="1">
            <a:spLocks/>
          </p:cNvSpPr>
          <p:nvPr/>
        </p:nvSpPr>
        <p:spPr>
          <a:xfrm>
            <a:off x="715819" y="-97547"/>
            <a:ext cx="7289030" cy="804333"/>
          </a:xfrm>
          <a:prstGeom prst="rect">
            <a:avLst/>
          </a:prstGeom>
        </p:spPr>
        <p:txBody>
          <a:bodyPr vert="horz" lIns="0" tIns="45720" rIns="91440" bIns="45720" rtlCol="0" anchor="ctr">
            <a:normAutofit/>
          </a:bodyPr>
          <a:lstStyle>
            <a:lvl1pPr algn="l" defTabSz="457200" rtl="0" eaLnBrk="1" latinLnBrk="0" hangingPunct="1">
              <a:spcBef>
                <a:spcPct val="0"/>
              </a:spcBef>
              <a:buNone/>
              <a:defRPr sz="2800" b="1" i="0" kern="1200">
                <a:solidFill>
                  <a:srgbClr val="B38808"/>
                </a:solidFill>
                <a:latin typeface="Verdana"/>
                <a:ea typeface="+mj-ea"/>
                <a:cs typeface="Verdana"/>
              </a:defRPr>
            </a:lvl1pPr>
          </a:lstStyle>
          <a:p>
            <a:r>
              <a:rPr lang="en-US" dirty="0" smtClean="0">
                <a:solidFill>
                  <a:srgbClr val="0070C0"/>
                </a:solidFill>
              </a:rPr>
              <a:t>Example Results</a:t>
            </a:r>
            <a:endParaRPr lang="en-US" dirty="0">
              <a:solidFill>
                <a:srgbClr val="0070C0"/>
              </a:solidFill>
            </a:endParaRPr>
          </a:p>
        </p:txBody>
      </p:sp>
      <p:sp>
        <p:nvSpPr>
          <p:cNvPr id="2" name="Slide Number Placeholder 1"/>
          <p:cNvSpPr>
            <a:spLocks noGrp="1"/>
          </p:cNvSpPr>
          <p:nvPr>
            <p:ph type="sldNum" sz="quarter" idx="11"/>
          </p:nvPr>
        </p:nvSpPr>
        <p:spPr/>
        <p:txBody>
          <a:bodyPr/>
          <a:lstStyle/>
          <a:p>
            <a:pPr>
              <a:defRPr/>
            </a:pPr>
            <a:fld id="{AC697B01-8935-4294-9F2E-2FC97C11234B}" type="slidenum">
              <a:rPr lang="en-US" smtClean="0">
                <a:solidFill>
                  <a:srgbClr val="8F8F93"/>
                </a:solidFill>
              </a:rPr>
              <a:pPr>
                <a:defRPr/>
              </a:pPr>
              <a:t>48</a:t>
            </a:fld>
            <a:endParaRPr lang="en-US" dirty="0">
              <a:solidFill>
                <a:srgbClr val="8F8F93"/>
              </a:solidFill>
            </a:endParaRPr>
          </a:p>
        </p:txBody>
      </p:sp>
    </p:spTree>
    <p:extLst>
      <p:ext uri="{BB962C8B-B14F-4D97-AF65-F5344CB8AC3E}">
        <p14:creationId xmlns:p14="http://schemas.microsoft.com/office/powerpoint/2010/main" val="111327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1545157"/>
            <a:ext cx="67151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367069" y="546111"/>
            <a:ext cx="5530148" cy="5842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smtClean="0">
                <a:effectLst/>
                <a:latin typeface="Arial"/>
                <a:ea typeface="Times New Roman"/>
                <a:cs typeface="Times New Roman"/>
              </a:rPr>
              <a:t>Acute Care Setting Achievements</a:t>
            </a:r>
            <a:endParaRPr lang="en-US" sz="1200" dirty="0">
              <a:effectLst/>
              <a:latin typeface="Arial"/>
              <a:ea typeface="Times New Roman"/>
              <a:cs typeface="Times New Roman"/>
            </a:endParaRPr>
          </a:p>
        </p:txBody>
      </p:sp>
      <p:sp>
        <p:nvSpPr>
          <p:cNvPr id="7" name="TextBox 6"/>
          <p:cNvSpPr txBox="1"/>
          <p:nvPr/>
        </p:nvSpPr>
        <p:spPr>
          <a:xfrm>
            <a:off x="1204228" y="3335857"/>
            <a:ext cx="7479297" cy="3077766"/>
          </a:xfrm>
          <a:prstGeom prst="rect">
            <a:avLst/>
          </a:prstGeom>
          <a:noFill/>
        </p:spPr>
        <p:txBody>
          <a:bodyPr wrap="square" rtlCol="0">
            <a:spAutoFit/>
          </a:bodyPr>
          <a:lstStyle/>
          <a:p>
            <a:pPr algn="just">
              <a:spcBef>
                <a:spcPts val="1000"/>
              </a:spcBef>
            </a:pPr>
            <a:r>
              <a:rPr lang="en-US" sz="1400" b="1" dirty="0" smtClean="0">
                <a:solidFill>
                  <a:schemeClr val="accent1"/>
                </a:solidFill>
                <a:latin typeface="Arial"/>
                <a:ea typeface="Times New Roman"/>
                <a:cs typeface="Times New Roman"/>
              </a:rPr>
              <a:t>Recommendations</a:t>
            </a:r>
            <a:endParaRPr lang="en-US" sz="1400" b="1" dirty="0">
              <a:solidFill>
                <a:schemeClr val="accent1"/>
              </a:solidFill>
              <a:latin typeface="Arial"/>
              <a:ea typeface="Times New Roman"/>
              <a:cs typeface="Times New Roman"/>
            </a:endParaRPr>
          </a:p>
          <a:p>
            <a:pPr marL="171450" indent="-171450" algn="just">
              <a:buFont typeface="Wingdings" panose="05000000000000000000" pitchFamily="2" charset="2"/>
              <a:buChar char="Ø"/>
            </a:pPr>
            <a:r>
              <a:rPr lang="en-US" sz="1200" dirty="0" smtClean="0">
                <a:solidFill>
                  <a:srgbClr val="636363"/>
                </a:solidFill>
              </a:rPr>
              <a:t>Work with Info Tech Stakeholders to document and implement an overarching information and communications technology strategy</a:t>
            </a:r>
          </a:p>
          <a:p>
            <a:pPr marL="171450" indent="-171450" algn="just">
              <a:buFont typeface="Wingdings" panose="05000000000000000000" pitchFamily="2" charset="2"/>
              <a:buChar char="Ø"/>
            </a:pPr>
            <a:r>
              <a:rPr lang="en-US" sz="1200" dirty="0" smtClean="0">
                <a:solidFill>
                  <a:srgbClr val="636363"/>
                </a:solidFill>
              </a:rPr>
              <a:t>Develop master patient, provider and facility indexes that are common</a:t>
            </a:r>
          </a:p>
          <a:p>
            <a:pPr marL="171450" indent="-171450" algn="just">
              <a:buFont typeface="Wingdings" panose="05000000000000000000" pitchFamily="2" charset="2"/>
              <a:buChar char="Ø"/>
            </a:pPr>
            <a:endParaRPr lang="en-US" sz="1200" dirty="0" smtClean="0">
              <a:solidFill>
                <a:srgbClr val="636363"/>
              </a:solidFill>
            </a:endParaRPr>
          </a:p>
          <a:p>
            <a:pPr marL="171450" indent="-171450" algn="just">
              <a:buFont typeface="Wingdings" panose="05000000000000000000" pitchFamily="2" charset="2"/>
              <a:buChar char="Ø"/>
            </a:pPr>
            <a:r>
              <a:rPr lang="en-US" sz="1200" dirty="0" smtClean="0">
                <a:solidFill>
                  <a:srgbClr val="636363"/>
                </a:solidFill>
              </a:rPr>
              <a:t>Develop an overarching care coordination strategy, focusing on higher volume care settings and eventually extending into all care settings</a:t>
            </a:r>
          </a:p>
          <a:p>
            <a:pPr marL="171450" indent="-171450" algn="just">
              <a:buFont typeface="Wingdings" panose="05000000000000000000" pitchFamily="2" charset="2"/>
              <a:buChar char="Ø"/>
            </a:pPr>
            <a:r>
              <a:rPr lang="en-US" sz="1200" dirty="0" smtClean="0">
                <a:solidFill>
                  <a:srgbClr val="636363"/>
                </a:solidFill>
              </a:rPr>
              <a:t>Develop care plans that can be shared and leveraged across all care settings as appropriate</a:t>
            </a:r>
          </a:p>
          <a:p>
            <a:pPr algn="just"/>
            <a:endParaRPr lang="en-US" sz="1200" dirty="0" smtClean="0">
              <a:solidFill>
                <a:srgbClr val="636363"/>
              </a:solidFill>
            </a:endParaRPr>
          </a:p>
          <a:p>
            <a:pPr algn="just"/>
            <a:endParaRPr lang="en-US" sz="1200" dirty="0" smtClean="0">
              <a:solidFill>
                <a:srgbClr val="636363"/>
              </a:solidFill>
            </a:endParaRPr>
          </a:p>
          <a:p>
            <a:pPr marL="171450" indent="-171450" algn="just">
              <a:buFont typeface="Wingdings" panose="05000000000000000000" pitchFamily="2" charset="2"/>
              <a:buChar char="Ø"/>
            </a:pPr>
            <a:r>
              <a:rPr lang="en-US" sz="1200" dirty="0" smtClean="0">
                <a:solidFill>
                  <a:srgbClr val="636363"/>
                </a:solidFill>
              </a:rPr>
              <a:t>Build a </a:t>
            </a:r>
            <a:r>
              <a:rPr lang="en-US" sz="1200" dirty="0">
                <a:solidFill>
                  <a:srgbClr val="636363"/>
                </a:solidFill>
              </a:rPr>
              <a:t>patient-centered </a:t>
            </a:r>
            <a:r>
              <a:rPr lang="en-US" sz="1200" dirty="0" smtClean="0">
                <a:solidFill>
                  <a:srgbClr val="636363"/>
                </a:solidFill>
              </a:rPr>
              <a:t>data </a:t>
            </a:r>
            <a:r>
              <a:rPr lang="en-US" sz="1200" dirty="0">
                <a:solidFill>
                  <a:srgbClr val="636363"/>
                </a:solidFill>
              </a:rPr>
              <a:t>repository </a:t>
            </a:r>
            <a:r>
              <a:rPr lang="en-US" sz="1200" dirty="0" smtClean="0">
                <a:solidFill>
                  <a:srgbClr val="636363"/>
                </a:solidFill>
              </a:rPr>
              <a:t>supporting analytics, patient engagement, and coordinated care</a:t>
            </a:r>
            <a:endParaRPr lang="en-US" sz="1200" dirty="0">
              <a:solidFill>
                <a:srgbClr val="636363"/>
              </a:solidFill>
            </a:endParaRPr>
          </a:p>
          <a:p>
            <a:pPr marL="171450" indent="-171450" algn="just">
              <a:buFont typeface="Wingdings" panose="05000000000000000000" pitchFamily="2" charset="2"/>
              <a:buChar char="Ø"/>
            </a:pPr>
            <a:r>
              <a:rPr lang="en-US" sz="1200" dirty="0" smtClean="0">
                <a:solidFill>
                  <a:srgbClr val="636363"/>
                </a:solidFill>
              </a:rPr>
              <a:t>Aggregate clinical </a:t>
            </a:r>
            <a:r>
              <a:rPr lang="en-US" sz="1200" dirty="0">
                <a:solidFill>
                  <a:srgbClr val="636363"/>
                </a:solidFill>
              </a:rPr>
              <a:t>and financial patient data </a:t>
            </a:r>
            <a:r>
              <a:rPr lang="en-US" sz="1200" dirty="0" smtClean="0">
                <a:solidFill>
                  <a:srgbClr val="636363"/>
                </a:solidFill>
              </a:rPr>
              <a:t>into repository, </a:t>
            </a:r>
            <a:r>
              <a:rPr lang="en-US" sz="1200" dirty="0">
                <a:solidFill>
                  <a:srgbClr val="636363"/>
                </a:solidFill>
              </a:rPr>
              <a:t>including some externally sourced </a:t>
            </a:r>
            <a:r>
              <a:rPr lang="en-US" sz="1200" dirty="0" smtClean="0">
                <a:solidFill>
                  <a:srgbClr val="636363"/>
                </a:solidFill>
              </a:rPr>
              <a:t>data</a:t>
            </a:r>
          </a:p>
          <a:p>
            <a:pPr marL="171450" indent="-171450" algn="just">
              <a:buFont typeface="Wingdings" panose="05000000000000000000" pitchFamily="2" charset="2"/>
              <a:buChar char="Ø"/>
            </a:pPr>
            <a:r>
              <a:rPr lang="en-US" sz="1200" dirty="0" smtClean="0">
                <a:solidFill>
                  <a:srgbClr val="636363"/>
                </a:solidFill>
              </a:rPr>
              <a:t>Further expand multi-level </a:t>
            </a:r>
            <a:r>
              <a:rPr lang="en-US" sz="1200" dirty="0">
                <a:solidFill>
                  <a:srgbClr val="636363"/>
                </a:solidFill>
              </a:rPr>
              <a:t>clinical decision support systems (</a:t>
            </a:r>
            <a:r>
              <a:rPr lang="en-US" sz="1200" dirty="0" smtClean="0">
                <a:solidFill>
                  <a:srgbClr val="636363"/>
                </a:solidFill>
              </a:rPr>
              <a:t>CDSS) including into other care settings</a:t>
            </a:r>
          </a:p>
          <a:p>
            <a:pPr algn="just"/>
            <a:r>
              <a:rPr lang="en-US" sz="1200" dirty="0">
                <a:solidFill>
                  <a:srgbClr val="636363"/>
                </a:solidFill>
              </a:rPr>
              <a:t> </a:t>
            </a:r>
            <a:r>
              <a:rPr lang="en-US" sz="1200" dirty="0" smtClean="0">
                <a:solidFill>
                  <a:srgbClr val="636363"/>
                </a:solidFill>
              </a:rPr>
              <a:t>   (e.g.: across acute care facility service lines, in all facilities)</a:t>
            </a:r>
          </a:p>
          <a:p>
            <a:pPr marL="171450" indent="-171450" algn="just">
              <a:buFont typeface="Wingdings" panose="05000000000000000000" pitchFamily="2" charset="2"/>
              <a:buChar char="Ø"/>
            </a:pPr>
            <a:r>
              <a:rPr lang="en-US" sz="1200" dirty="0" smtClean="0">
                <a:solidFill>
                  <a:srgbClr val="636363"/>
                </a:solidFill>
              </a:rPr>
              <a:t>Provide </a:t>
            </a:r>
            <a:r>
              <a:rPr lang="en-US" sz="1200" dirty="0">
                <a:solidFill>
                  <a:srgbClr val="636363"/>
                </a:solidFill>
              </a:rPr>
              <a:t>actionable clinical decision support and advanced analytics (batch and on-demand), including drug interaction, age and sex </a:t>
            </a:r>
            <a:r>
              <a:rPr lang="en-US" sz="1200" dirty="0" smtClean="0">
                <a:solidFill>
                  <a:srgbClr val="636363"/>
                </a:solidFill>
              </a:rPr>
              <a:t>appropriate </a:t>
            </a:r>
            <a:r>
              <a:rPr lang="en-US" sz="1200" dirty="0">
                <a:solidFill>
                  <a:srgbClr val="636363"/>
                </a:solidFill>
              </a:rPr>
              <a:t>findings, and diagnosis recommendations</a:t>
            </a:r>
          </a:p>
        </p:txBody>
      </p:sp>
      <p:grpSp>
        <p:nvGrpSpPr>
          <p:cNvPr id="10" name="Diagram group"/>
          <p:cNvGrpSpPr/>
          <p:nvPr/>
        </p:nvGrpSpPr>
        <p:grpSpPr>
          <a:xfrm>
            <a:off x="360271" y="5278536"/>
            <a:ext cx="724700" cy="624818"/>
            <a:chOff x="619477" y="421010"/>
            <a:chExt cx="724700" cy="624818"/>
          </a:xfrm>
          <a:scene3d>
            <a:camera prst="perspectiveRelaxedModerately" zoom="92000"/>
            <a:lightRig rig="balanced" dir="t">
              <a:rot lat="0" lon="0" rev="12700000"/>
            </a:lightRig>
          </a:scene3d>
        </p:grpSpPr>
        <p:grpSp>
          <p:nvGrpSpPr>
            <p:cNvPr id="11" name="Group 10"/>
            <p:cNvGrpSpPr/>
            <p:nvPr/>
          </p:nvGrpSpPr>
          <p:grpSpPr>
            <a:xfrm>
              <a:off x="619477" y="421010"/>
              <a:ext cx="724700" cy="624818"/>
              <a:chOff x="619477" y="421010"/>
              <a:chExt cx="724700" cy="624818"/>
            </a:xfrm>
          </p:grpSpPr>
          <p:sp>
            <p:nvSpPr>
              <p:cNvPr id="12" name="Hexagon 11"/>
              <p:cNvSpPr/>
              <p:nvPr/>
            </p:nvSpPr>
            <p:spPr>
              <a:xfrm>
                <a:off x="619477" y="421010"/>
                <a:ext cx="724700" cy="624818"/>
              </a:xfrm>
              <a:prstGeom prst="hexagon">
                <a:avLst>
                  <a:gd name="adj" fmla="val 25000"/>
                  <a:gd name="vf" fmla="val 115470"/>
                </a:avLst>
              </a:prstGeom>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Hexagon 4"/>
              <p:cNvSpPr/>
              <p:nvPr/>
            </p:nvSpPr>
            <p:spPr>
              <a:xfrm>
                <a:off x="731937" y="517970"/>
                <a:ext cx="499780" cy="4308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smtClean="0"/>
                  <a:t>IT</a:t>
                </a:r>
                <a:endParaRPr lang="en-US" sz="1100" kern="1200" dirty="0"/>
              </a:p>
            </p:txBody>
          </p:sp>
        </p:grpSp>
      </p:grpSp>
      <p:grpSp>
        <p:nvGrpSpPr>
          <p:cNvPr id="14" name="Diagram group"/>
          <p:cNvGrpSpPr/>
          <p:nvPr/>
        </p:nvGrpSpPr>
        <p:grpSpPr>
          <a:xfrm>
            <a:off x="348904" y="3547781"/>
            <a:ext cx="724700" cy="624818"/>
            <a:chOff x="1236891" y="762555"/>
            <a:chExt cx="724700" cy="624818"/>
          </a:xfrm>
          <a:scene3d>
            <a:camera prst="perspectiveRelaxedModerately" zoom="92000"/>
            <a:lightRig rig="balanced" dir="t">
              <a:rot lat="0" lon="0" rev="12700000"/>
            </a:lightRig>
          </a:scene3d>
        </p:grpSpPr>
        <p:grpSp>
          <p:nvGrpSpPr>
            <p:cNvPr id="15" name="Group 14"/>
            <p:cNvGrpSpPr/>
            <p:nvPr/>
          </p:nvGrpSpPr>
          <p:grpSpPr>
            <a:xfrm>
              <a:off x="1236891" y="762555"/>
              <a:ext cx="724700" cy="624818"/>
              <a:chOff x="1236891" y="762555"/>
              <a:chExt cx="724700" cy="624818"/>
            </a:xfrm>
          </p:grpSpPr>
          <p:sp>
            <p:nvSpPr>
              <p:cNvPr id="16" name="Hexagon 15"/>
              <p:cNvSpPr/>
              <p:nvPr/>
            </p:nvSpPr>
            <p:spPr>
              <a:xfrm>
                <a:off x="1236891" y="762555"/>
                <a:ext cx="724700" cy="624818"/>
              </a:xfrm>
              <a:prstGeom prst="hexagon">
                <a:avLst>
                  <a:gd name="adj" fmla="val 25000"/>
                  <a:gd name="vf" fmla="val 115470"/>
                </a:avLst>
              </a:prstGeom>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Hexagon 4"/>
              <p:cNvSpPr/>
              <p:nvPr/>
            </p:nvSpPr>
            <p:spPr>
              <a:xfrm>
                <a:off x="1349351" y="859515"/>
                <a:ext cx="499780" cy="4308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smtClean="0"/>
                  <a:t>Gov</a:t>
                </a:r>
                <a:endParaRPr lang="en-US" sz="1100" kern="1200" dirty="0"/>
              </a:p>
            </p:txBody>
          </p:sp>
        </p:grpSp>
      </p:grpSp>
      <p:grpSp>
        <p:nvGrpSpPr>
          <p:cNvPr id="18" name="Diagram group"/>
          <p:cNvGrpSpPr/>
          <p:nvPr/>
        </p:nvGrpSpPr>
        <p:grpSpPr>
          <a:xfrm>
            <a:off x="360271" y="4419680"/>
            <a:ext cx="724700" cy="624818"/>
            <a:chOff x="619477" y="1105586"/>
            <a:chExt cx="724700" cy="624818"/>
          </a:xfrm>
          <a:scene3d>
            <a:camera prst="perspectiveRelaxedModerately" zoom="92000"/>
            <a:lightRig rig="balanced" dir="t">
              <a:rot lat="0" lon="0" rev="12700000"/>
            </a:lightRig>
          </a:scene3d>
        </p:grpSpPr>
        <p:grpSp>
          <p:nvGrpSpPr>
            <p:cNvPr id="19" name="Group 18"/>
            <p:cNvGrpSpPr/>
            <p:nvPr/>
          </p:nvGrpSpPr>
          <p:grpSpPr>
            <a:xfrm>
              <a:off x="619477" y="1105586"/>
              <a:ext cx="724700" cy="624818"/>
              <a:chOff x="619477" y="1105586"/>
              <a:chExt cx="724700" cy="624818"/>
            </a:xfrm>
          </p:grpSpPr>
          <p:sp>
            <p:nvSpPr>
              <p:cNvPr id="20" name="Hexagon 19"/>
              <p:cNvSpPr/>
              <p:nvPr/>
            </p:nvSpPr>
            <p:spPr>
              <a:xfrm>
                <a:off x="619477" y="1105586"/>
                <a:ext cx="724700" cy="624818"/>
              </a:xfrm>
              <a:prstGeom prst="hexagon">
                <a:avLst>
                  <a:gd name="adj" fmla="val 25000"/>
                  <a:gd name="vf" fmla="val 115470"/>
                </a:avLst>
              </a:prstGeom>
              <a:solidFill>
                <a:schemeClr val="accent1"/>
              </a:solidFill>
              <a:sp3d prstMaterial="plastic">
                <a:bevelT w="50800" h="50800"/>
                <a:bevelB w="50800" h="50800"/>
              </a:sp3d>
            </p:spPr>
            <p:style>
              <a:lnRef idx="1">
                <a:schemeClr val="accen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1" name="Hexagon 4"/>
              <p:cNvSpPr/>
              <p:nvPr/>
            </p:nvSpPr>
            <p:spPr>
              <a:xfrm>
                <a:off x="731937" y="1202546"/>
                <a:ext cx="499780" cy="4308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b="1" kern="1200" dirty="0" smtClean="0"/>
                  <a:t>Clinical</a:t>
                </a:r>
                <a:endParaRPr lang="en-US" sz="1100" b="1" kern="1200" dirty="0"/>
              </a:p>
            </p:txBody>
          </p:sp>
        </p:grpSp>
      </p:grpSp>
      <p:sp>
        <p:nvSpPr>
          <p:cNvPr id="2" name="Oval 1"/>
          <p:cNvSpPr/>
          <p:nvPr/>
        </p:nvSpPr>
        <p:spPr>
          <a:xfrm>
            <a:off x="6142793" y="1323069"/>
            <a:ext cx="1786118" cy="220769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440632" y="1362663"/>
            <a:ext cx="1786118" cy="220769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37777" y="1359753"/>
            <a:ext cx="1786118" cy="220769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Content Placeholder 3"/>
          <p:cNvGraphicFramePr>
            <a:graphicFrameLocks/>
          </p:cNvGraphicFramePr>
          <p:nvPr>
            <p:extLst>
              <p:ext uri="{D42A27DB-BD31-4B8C-83A1-F6EECF244321}">
                <p14:modId xmlns:p14="http://schemas.microsoft.com/office/powerpoint/2010/main" val="1886876593"/>
              </p:ext>
            </p:extLst>
          </p:nvPr>
        </p:nvGraphicFramePr>
        <p:xfrm>
          <a:off x="6324600" y="0"/>
          <a:ext cx="2819401" cy="1668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Title 1"/>
          <p:cNvSpPr txBox="1">
            <a:spLocks/>
          </p:cNvSpPr>
          <p:nvPr/>
        </p:nvSpPr>
        <p:spPr>
          <a:xfrm>
            <a:off x="715819" y="-153530"/>
            <a:ext cx="7289030" cy="804333"/>
          </a:xfrm>
          <a:prstGeom prst="rect">
            <a:avLst/>
          </a:prstGeom>
        </p:spPr>
        <p:txBody>
          <a:bodyPr vert="horz" lIns="0" tIns="45720" rIns="91440" bIns="45720" rtlCol="0" anchor="ctr">
            <a:normAutofit/>
          </a:bodyPr>
          <a:lstStyle>
            <a:lvl1pPr algn="l" defTabSz="457200" rtl="0" eaLnBrk="1" latinLnBrk="0" hangingPunct="1">
              <a:spcBef>
                <a:spcPct val="0"/>
              </a:spcBef>
              <a:buNone/>
              <a:defRPr sz="2800" b="1" i="0" kern="1200">
                <a:solidFill>
                  <a:srgbClr val="B38808"/>
                </a:solidFill>
                <a:latin typeface="Verdana"/>
                <a:ea typeface="+mj-ea"/>
                <a:cs typeface="Verdana"/>
              </a:defRPr>
            </a:lvl1pPr>
          </a:lstStyle>
          <a:p>
            <a:r>
              <a:rPr lang="en-US" dirty="0" smtClean="0">
                <a:solidFill>
                  <a:srgbClr val="0070C0"/>
                </a:solidFill>
              </a:rPr>
              <a:t>Example Results</a:t>
            </a:r>
            <a:endParaRPr lang="en-US" dirty="0">
              <a:solidFill>
                <a:srgbClr val="0070C0"/>
              </a:solidFill>
            </a:endParaRPr>
          </a:p>
        </p:txBody>
      </p:sp>
      <p:sp>
        <p:nvSpPr>
          <p:cNvPr id="3" name="Slide Number Placeholder 2"/>
          <p:cNvSpPr>
            <a:spLocks noGrp="1"/>
          </p:cNvSpPr>
          <p:nvPr>
            <p:ph type="sldNum" sz="quarter" idx="11"/>
          </p:nvPr>
        </p:nvSpPr>
        <p:spPr/>
        <p:txBody>
          <a:bodyPr/>
          <a:lstStyle/>
          <a:p>
            <a:pPr>
              <a:defRPr/>
            </a:pPr>
            <a:fld id="{AC697B01-8935-4294-9F2E-2FC97C11234B}" type="slidenum">
              <a:rPr lang="en-US" smtClean="0">
                <a:solidFill>
                  <a:srgbClr val="8F8F93"/>
                </a:solidFill>
              </a:rPr>
              <a:pPr>
                <a:defRPr/>
              </a:pPr>
              <a:t>49</a:t>
            </a:fld>
            <a:endParaRPr lang="en-US" dirty="0">
              <a:solidFill>
                <a:srgbClr val="8F8F93"/>
              </a:solidFill>
            </a:endParaRPr>
          </a:p>
        </p:txBody>
      </p:sp>
    </p:spTree>
    <p:extLst>
      <p:ext uri="{BB962C8B-B14F-4D97-AF65-F5344CB8AC3E}">
        <p14:creationId xmlns:p14="http://schemas.microsoft.com/office/powerpoint/2010/main" val="127630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The Spa waters….</a:t>
            </a:r>
            <a:endParaRPr lang="en-GB" b="1" dirty="0"/>
          </a:p>
        </p:txBody>
      </p:sp>
      <p:sp>
        <p:nvSpPr>
          <p:cNvPr id="3" name="Content Placeholder 2"/>
          <p:cNvSpPr>
            <a:spLocks noGrp="1"/>
          </p:cNvSpPr>
          <p:nvPr>
            <p:ph sz="half" idx="1"/>
          </p:nvPr>
        </p:nvSpPr>
        <p:spPr>
          <a:xfrm>
            <a:off x="457200" y="1340768"/>
            <a:ext cx="4038600" cy="4785395"/>
          </a:xfrm>
        </p:spPr>
        <p:txBody>
          <a:bodyPr>
            <a:normAutofit fontScale="25000" lnSpcReduction="20000"/>
          </a:bodyPr>
          <a:lstStyle/>
          <a:p>
            <a:endParaRPr lang="en-GB" sz="5600" dirty="0" smtClean="0"/>
          </a:p>
          <a:p>
            <a:r>
              <a:rPr lang="en-GB" sz="7200" dirty="0" smtClean="0"/>
              <a:t>1571 - William </a:t>
            </a:r>
            <a:r>
              <a:rPr lang="en-GB" sz="7200" dirty="0" err="1" smtClean="0"/>
              <a:t>Slingsby</a:t>
            </a:r>
            <a:r>
              <a:rPr lang="en-GB" sz="7200" dirty="0" smtClean="0"/>
              <a:t> of </a:t>
            </a:r>
            <a:r>
              <a:rPr lang="en-GB" sz="7200" dirty="0" err="1" smtClean="0"/>
              <a:t>Bilton</a:t>
            </a:r>
            <a:r>
              <a:rPr lang="en-GB" sz="7200" dirty="0" smtClean="0"/>
              <a:t> Park discovered a Well</a:t>
            </a:r>
          </a:p>
          <a:p>
            <a:pPr marL="0" indent="0">
              <a:buNone/>
            </a:pPr>
            <a:endParaRPr lang="en-GB" sz="7200" dirty="0" smtClean="0"/>
          </a:p>
          <a:p>
            <a:r>
              <a:rPr lang="en-GB" sz="7200" dirty="0" smtClean="0"/>
              <a:t>Travellers began to make diversions to visit the Spa located in High Harrogate.</a:t>
            </a:r>
          </a:p>
          <a:p>
            <a:endParaRPr lang="en-GB" sz="7200" dirty="0" smtClean="0"/>
          </a:p>
          <a:p>
            <a:r>
              <a:rPr lang="en-GB" sz="7200" dirty="0" smtClean="0"/>
              <a:t>1596 - Dr Bright dubbed Harrogate “The English Spa” the first such application in England.</a:t>
            </a:r>
          </a:p>
          <a:p>
            <a:pPr marL="0" indent="0">
              <a:buNone/>
            </a:pPr>
            <a:endParaRPr lang="en-GB" sz="7200" dirty="0"/>
          </a:p>
          <a:p>
            <a:r>
              <a:rPr lang="en-GB" sz="7200" dirty="0" smtClean="0"/>
              <a:t>1663 - The first public bathing house was built, by the end of the century there </a:t>
            </a:r>
            <a:r>
              <a:rPr lang="en-GB" sz="7200" smtClean="0"/>
              <a:t>were 20.</a:t>
            </a:r>
            <a:endParaRPr lang="en-GB" sz="7200" dirty="0" smtClean="0"/>
          </a:p>
          <a:p>
            <a:endParaRPr lang="en-GB" sz="7200" dirty="0"/>
          </a:p>
          <a:p>
            <a:r>
              <a:rPr lang="en-GB" sz="7200" dirty="0" smtClean="0"/>
              <a:t>1700 - Harrogate was well established as a Spa and doctors had produced leaflets about the qualities of the waters.</a:t>
            </a:r>
          </a:p>
          <a:p>
            <a:endParaRPr lang="en-GB" sz="5600" dirty="0" smtClean="0"/>
          </a:p>
          <a:p>
            <a:endParaRPr lang="en-GB" sz="5600" dirty="0" smtClean="0"/>
          </a:p>
          <a:p>
            <a:endParaRPr lang="en-GB" sz="5600" dirty="0" smtClean="0"/>
          </a:p>
          <a:p>
            <a:endParaRPr lang="en-GB" sz="5600" dirty="0" smtClean="0"/>
          </a:p>
          <a:p>
            <a:endParaRPr lang="en-GB" dirty="0"/>
          </a:p>
        </p:txBody>
      </p:sp>
      <p:sp>
        <p:nvSpPr>
          <p:cNvPr id="5" name="Content Placeholder 4"/>
          <p:cNvSpPr>
            <a:spLocks noGrp="1"/>
          </p:cNvSpPr>
          <p:nvPr>
            <p:ph sz="half" idx="2"/>
          </p:nvPr>
        </p:nvSpPr>
        <p:spPr>
          <a:xfrm>
            <a:off x="4644008" y="1340768"/>
            <a:ext cx="4038600" cy="4525963"/>
          </a:xfrm>
        </p:spPr>
        <p:txBody>
          <a:bodyPr>
            <a:noAutofit/>
          </a:bodyPr>
          <a:lstStyle/>
          <a:p>
            <a:pPr marL="0" indent="0">
              <a:buNone/>
            </a:pPr>
            <a:endParaRPr lang="en-GB" sz="1400" dirty="0" smtClean="0"/>
          </a:p>
          <a:p>
            <a:r>
              <a:rPr lang="en-GB" sz="1800" dirty="0" smtClean="0"/>
              <a:t>Dr Veal was the first resident doctor at the Harrogate Hydropathic. He instigated strict control over diet, baths, exercise, massage and careful water drinking, which appealed strongly to the Victorian masochistic instincts.</a:t>
            </a:r>
          </a:p>
          <a:p>
            <a:pPr marL="0" indent="0">
              <a:buNone/>
            </a:pPr>
            <a:endParaRPr lang="en-GB" sz="1800" dirty="0" smtClean="0"/>
          </a:p>
          <a:p>
            <a:r>
              <a:rPr lang="en-GB" sz="1800" dirty="0" smtClean="0"/>
              <a:t>1897 - The Royal Baths opened by HRH The Duke of Cambridge, was the most advances centre for hydrotherapy in the world. </a:t>
            </a:r>
          </a:p>
          <a:p>
            <a:pPr marL="0" indent="0">
              <a:buNone/>
            </a:pPr>
            <a:endParaRPr lang="en-GB" sz="2000" dirty="0" smtClean="0"/>
          </a:p>
          <a:p>
            <a:endParaRPr lang="en-GB" sz="1400" dirty="0"/>
          </a:p>
        </p:txBody>
      </p:sp>
      <p:grpSp>
        <p:nvGrpSpPr>
          <p:cNvPr id="6" name="Group 5"/>
          <p:cNvGrpSpPr/>
          <p:nvPr/>
        </p:nvGrpSpPr>
        <p:grpSpPr>
          <a:xfrm>
            <a:off x="23272" y="5907892"/>
            <a:ext cx="8797200" cy="910032"/>
            <a:chOff x="-274476" y="5949280"/>
            <a:chExt cx="9418476" cy="910032"/>
          </a:xfrm>
        </p:grpSpPr>
        <p:pic>
          <p:nvPicPr>
            <p:cNvPr id="7"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Slide Number Placeholder 1"/>
          <p:cNvSpPr>
            <a:spLocks noGrp="1"/>
          </p:cNvSpPr>
          <p:nvPr>
            <p:ph type="sldNum" sz="quarter" idx="12"/>
          </p:nvPr>
        </p:nvSpPr>
        <p:spPr/>
        <p:txBody>
          <a:bodyPr/>
          <a:lstStyle/>
          <a:p>
            <a:fld id="{F00A7B7A-251A-4190-9216-3F2F9C8A7926}" type="slidenum">
              <a:rPr lang="en-GB" smtClean="0"/>
              <a:t>5</a:t>
            </a:fld>
            <a:endParaRPr lang="en-GB"/>
          </a:p>
        </p:txBody>
      </p:sp>
    </p:spTree>
    <p:extLst>
      <p:ext uri="{BB962C8B-B14F-4D97-AF65-F5344CB8AC3E}">
        <p14:creationId xmlns:p14="http://schemas.microsoft.com/office/powerpoint/2010/main" val="2587537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Integrated care requires integrated systems…</a:t>
            </a:r>
            <a:endParaRPr lang="en-GB" b="1" dirty="0">
              <a:solidFill>
                <a:srgbClr val="0070C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988840"/>
            <a:ext cx="6912768" cy="4104456"/>
          </a:xfrm>
        </p:spPr>
      </p:pic>
      <p:sp>
        <p:nvSpPr>
          <p:cNvPr id="4" name="Slide Number Placeholder 3"/>
          <p:cNvSpPr>
            <a:spLocks noGrp="1"/>
          </p:cNvSpPr>
          <p:nvPr>
            <p:ph type="sldNum" sz="quarter" idx="12"/>
          </p:nvPr>
        </p:nvSpPr>
        <p:spPr/>
        <p:txBody>
          <a:bodyPr/>
          <a:lstStyle/>
          <a:p>
            <a:fld id="{76AC0F6C-B611-49D8-86BD-1A90FED4B84A}" type="slidenum">
              <a:rPr lang="en-GB" smtClean="0">
                <a:solidFill>
                  <a:prstClr val="black">
                    <a:tint val="75000"/>
                  </a:prstClr>
                </a:solidFill>
              </a:rPr>
              <a:pPr/>
              <a:t>50</a:t>
            </a:fld>
            <a:endParaRPr lang="en-GB">
              <a:solidFill>
                <a:prstClr val="black">
                  <a:tint val="75000"/>
                </a:prstClr>
              </a:solidFill>
            </a:endParaRPr>
          </a:p>
        </p:txBody>
      </p:sp>
      <p:grpSp>
        <p:nvGrpSpPr>
          <p:cNvPr id="6" name="Group 5"/>
          <p:cNvGrpSpPr/>
          <p:nvPr/>
        </p:nvGrpSpPr>
        <p:grpSpPr>
          <a:xfrm>
            <a:off x="-33409" y="5947968"/>
            <a:ext cx="8797201" cy="910032"/>
            <a:chOff x="-274476" y="5949280"/>
            <a:chExt cx="9418476" cy="910032"/>
          </a:xfrm>
        </p:grpSpPr>
        <p:pic>
          <p:nvPicPr>
            <p:cNvPr id="7" name="Picture 6" descr="C:\Users\Citadel\Documents\HIMSS UK Logo\HIMSS UK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p:cNvSpPr/>
            <p:nvPr/>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405304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0070C0"/>
                </a:solidFill>
              </a:rPr>
              <a:t>The Primary Care EMRAM</a:t>
            </a:r>
            <a:endParaRPr lang="en-GB" b="1" dirty="0">
              <a:solidFill>
                <a:srgbClr val="0070C0"/>
              </a:solidFill>
            </a:endParaRPr>
          </a:p>
        </p:txBody>
      </p:sp>
      <p:sp>
        <p:nvSpPr>
          <p:cNvPr id="3" name="Subtitle 2"/>
          <p:cNvSpPr>
            <a:spLocks noGrp="1"/>
          </p:cNvSpPr>
          <p:nvPr>
            <p:ph type="subTitle" idx="1"/>
          </p:nvPr>
        </p:nvSpPr>
        <p:spPr/>
        <p:txBody>
          <a:bodyPr/>
          <a:lstStyle/>
          <a:p>
            <a:endParaRPr lang="en-GB"/>
          </a:p>
        </p:txBody>
      </p:sp>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54499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355996"/>
            <a:ext cx="8991600" cy="6425804"/>
            <a:chOff x="1383030" y="670307"/>
            <a:chExt cx="6313170" cy="5604763"/>
          </a:xfrm>
        </p:grpSpPr>
        <p:pic>
          <p:nvPicPr>
            <p:cNvPr id="57" name="Picture 56"/>
            <p:cNvPicPr>
              <a:picLocks noChangeAspect="1"/>
            </p:cNvPicPr>
            <p:nvPr/>
          </p:nvPicPr>
          <p:blipFill rotWithShape="1">
            <a:blip r:embed="rId2" cstate="print">
              <a:extLst>
                <a:ext uri="{28A0092B-C50C-407E-A947-70E740481C1C}">
                  <a14:useLocalDpi xmlns:a14="http://schemas.microsoft.com/office/drawing/2010/main" val="0"/>
                </a:ext>
              </a:extLst>
            </a:blip>
            <a:srcRect r="11541" b="3475"/>
            <a:stretch/>
          </p:blipFill>
          <p:spPr>
            <a:xfrm>
              <a:off x="1466850" y="670307"/>
              <a:ext cx="6210300" cy="5358384"/>
            </a:xfrm>
            <a:prstGeom prst="rect">
              <a:avLst/>
            </a:prstGeom>
          </p:spPr>
        </p:pic>
        <p:sp>
          <p:nvSpPr>
            <p:cNvPr id="58" name="Content Placeholder 19"/>
            <p:cNvSpPr txBox="1">
              <a:spLocks/>
            </p:cNvSpPr>
            <p:nvPr/>
          </p:nvSpPr>
          <p:spPr>
            <a:xfrm>
              <a:off x="2652713" y="1809750"/>
              <a:ext cx="4267200" cy="457200"/>
            </a:xfrm>
            <a:prstGeom prst="rect">
              <a:avLst/>
            </a:prstGeom>
          </p:spPr>
          <p:txBody>
            <a:bodyPr/>
            <a:lstStyle/>
            <a:p>
              <a:pPr marR="0" lvl="0" algn="l" defTabSz="914400" rtl="0" eaLnBrk="1" fontAlgn="auto" latinLnBrk="0" hangingPunct="1">
                <a:lnSpc>
                  <a:spcPct val="100000"/>
                </a:lnSpc>
                <a:spcBef>
                  <a:spcPct val="20000"/>
                </a:spcBef>
                <a:spcAft>
                  <a:spcPts val="0"/>
                </a:spcAft>
                <a:buClr>
                  <a:schemeClr val="accent1"/>
                </a:buClr>
                <a:buSzTx/>
                <a:tabLst/>
                <a:defRPr/>
              </a:pPr>
              <a:r>
                <a:rPr kumimoji="0" lang="en-US"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HIE, data sharing with community based EHR, robust business and clinical intelligence </a:t>
              </a:r>
              <a:endParaRPr kumimoji="0" lang="en-US"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9" name="Content Placeholder 20"/>
            <p:cNvSpPr txBox="1">
              <a:spLocks/>
            </p:cNvSpPr>
            <p:nvPr/>
          </p:nvSpPr>
          <p:spPr>
            <a:xfrm>
              <a:off x="2652713" y="2343150"/>
              <a:ext cx="4267200" cy="457200"/>
            </a:xfrm>
            <a:prstGeom prst="rect">
              <a:avLst/>
            </a:prstGeom>
          </p:spPr>
          <p:txBody>
            <a:bodyPr/>
            <a:lstStyle/>
            <a:p>
              <a:pPr marR="0" lvl="0" algn="l" defTabSz="914400" rtl="0" eaLnBrk="1" fontAlgn="auto" latinLnBrk="0" hangingPunct="1">
                <a:lnSpc>
                  <a:spcPct val="100000"/>
                </a:lnSpc>
                <a:spcBef>
                  <a:spcPct val="20000"/>
                </a:spcBef>
                <a:spcAft>
                  <a:spcPts val="0"/>
                </a:spcAft>
                <a:buClr>
                  <a:schemeClr val="accent1"/>
                </a:buClr>
                <a:buSzTx/>
                <a:tabLst/>
                <a:defRPr/>
              </a:pPr>
              <a:r>
                <a:rPr kumimoji="0" lang="en-US"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Advanced CDS, proactive care management, population health management</a:t>
              </a:r>
              <a:endParaRPr kumimoji="0" lang="en-US"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0" name="Content Placeholder 21"/>
            <p:cNvSpPr txBox="1">
              <a:spLocks/>
            </p:cNvSpPr>
            <p:nvPr/>
          </p:nvSpPr>
          <p:spPr>
            <a:xfrm>
              <a:off x="2652713" y="2880716"/>
              <a:ext cx="4267200" cy="457200"/>
            </a:xfrm>
            <a:prstGeom prst="rect">
              <a:avLst/>
            </a:prstGeom>
          </p:spPr>
          <p:txBody>
            <a:bodyPr/>
            <a:lstStyle/>
            <a:p>
              <a:pPr marR="0" lvl="0" algn="l" defTabSz="914400" rtl="0" eaLnBrk="1" fontAlgn="auto" latinLnBrk="0" hangingPunct="1">
                <a:lnSpc>
                  <a:spcPct val="100000"/>
                </a:lnSpc>
                <a:spcBef>
                  <a:spcPct val="20000"/>
                </a:spcBef>
                <a:spcAft>
                  <a:spcPts val="0"/>
                </a:spcAft>
                <a:buClr>
                  <a:schemeClr val="accent1"/>
                </a:buClr>
                <a:buSzTx/>
                <a:tabLst/>
                <a:defRPr/>
              </a:pPr>
              <a:r>
                <a:rPr kumimoji="0" lang="en-US"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Patient engagement</a:t>
              </a:r>
              <a:r>
                <a:rPr kumimoji="0" lang="en-US"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a:t>
              </a:r>
              <a:endParaRPr kumimoji="0" lang="en-US"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1" name="Content Placeholder 22"/>
            <p:cNvSpPr txBox="1">
              <a:spLocks/>
            </p:cNvSpPr>
            <p:nvPr/>
          </p:nvSpPr>
          <p:spPr>
            <a:xfrm>
              <a:off x="2652713" y="3350666"/>
              <a:ext cx="4267200" cy="457200"/>
            </a:xfrm>
            <a:prstGeom prst="rect">
              <a:avLst/>
            </a:prstGeom>
          </p:spPr>
          <p:txBody>
            <a:bodyPr/>
            <a:lstStyle/>
            <a:p>
              <a:r>
                <a:rPr lang="en-US" dirty="0">
                  <a:solidFill>
                    <a:schemeClr val="bg1"/>
                  </a:solidFill>
                  <a:latin typeface="Arial" pitchFamily="34" charset="0"/>
                  <a:cs typeface="Arial" pitchFamily="34" charset="0"/>
                </a:rPr>
                <a:t>CPOE, physician documentation with CDS, external data exchange</a:t>
              </a:r>
            </a:p>
          </p:txBody>
        </p:sp>
        <p:sp>
          <p:nvSpPr>
            <p:cNvPr id="62" name="Content Placeholder 23"/>
            <p:cNvSpPr txBox="1">
              <a:spLocks/>
            </p:cNvSpPr>
            <p:nvPr/>
          </p:nvSpPr>
          <p:spPr>
            <a:xfrm>
              <a:off x="2652713" y="3882376"/>
              <a:ext cx="4267200" cy="457200"/>
            </a:xfrm>
            <a:prstGeom prst="rect">
              <a:avLst/>
            </a:prstGeom>
          </p:spPr>
          <p:txBody>
            <a:bodyPr/>
            <a:lstStyle/>
            <a:p>
              <a:pPr marR="0" lvl="0" algn="l" defTabSz="914400" rtl="0" eaLnBrk="1" fontAlgn="auto" latinLnBrk="0" hangingPunct="1">
                <a:lnSpc>
                  <a:spcPct val="100000"/>
                </a:lnSpc>
                <a:spcBef>
                  <a:spcPct val="20000"/>
                </a:spcBef>
                <a:spcAft>
                  <a:spcPts val="0"/>
                </a:spcAft>
                <a:buClr>
                  <a:schemeClr val="accent1"/>
                </a:buClr>
                <a:buSzTx/>
                <a:tabLst/>
                <a:defRPr/>
              </a:pPr>
              <a:r>
                <a:rPr kumimoji="0" lang="en-US"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E-prescribing,</a:t>
              </a:r>
              <a:r>
                <a:rPr kumimoji="0" lang="en-US"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nursing documentation, medication reconciliation, CDS </a:t>
              </a:r>
              <a:endParaRPr kumimoji="0" lang="en-US"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3" name="Content Placeholder 24"/>
            <p:cNvSpPr txBox="1">
              <a:spLocks/>
            </p:cNvSpPr>
            <p:nvPr/>
          </p:nvSpPr>
          <p:spPr>
            <a:xfrm>
              <a:off x="2652713" y="4476750"/>
              <a:ext cx="4267200" cy="457200"/>
            </a:xfrm>
            <a:prstGeom prst="rect">
              <a:avLst/>
            </a:prstGeom>
          </p:spPr>
          <p:txBody>
            <a:bodyPr/>
            <a:lstStyle/>
            <a:p>
              <a:r>
                <a:rPr lang="en-US" dirty="0">
                  <a:solidFill>
                    <a:schemeClr val="bg1"/>
                  </a:solidFill>
                  <a:latin typeface="Arial" pitchFamily="34" charset="0"/>
                  <a:cs typeface="Arial" pitchFamily="34" charset="0"/>
                </a:rPr>
                <a:t>CDR, access to results from outside facilities</a:t>
              </a:r>
            </a:p>
          </p:txBody>
        </p:sp>
        <p:sp>
          <p:nvSpPr>
            <p:cNvPr id="64" name="Content Placeholder 25"/>
            <p:cNvSpPr txBox="1">
              <a:spLocks/>
            </p:cNvSpPr>
            <p:nvPr/>
          </p:nvSpPr>
          <p:spPr>
            <a:xfrm>
              <a:off x="2652713" y="4945795"/>
              <a:ext cx="4267200" cy="457200"/>
            </a:xfrm>
            <a:prstGeom prst="rect">
              <a:avLst/>
            </a:prstGeom>
          </p:spPr>
          <p:txBody>
            <a:bodyPr/>
            <a:lstStyle/>
            <a:p>
              <a:r>
                <a:rPr lang="en-US" dirty="0">
                  <a:solidFill>
                    <a:schemeClr val="bg1"/>
                  </a:solidFill>
                  <a:latin typeface="Arial" pitchFamily="34" charset="0"/>
                  <a:cs typeface="Arial" pitchFamily="34" charset="0"/>
                </a:rPr>
                <a:t>Access to clinical information, unstructured data, multiple data sources</a:t>
              </a:r>
            </a:p>
          </p:txBody>
        </p:sp>
        <p:sp>
          <p:nvSpPr>
            <p:cNvPr id="65" name="Content Placeholder 26"/>
            <p:cNvSpPr txBox="1">
              <a:spLocks/>
            </p:cNvSpPr>
            <p:nvPr/>
          </p:nvSpPr>
          <p:spPr>
            <a:xfrm>
              <a:off x="2676525" y="5543550"/>
              <a:ext cx="4267200" cy="457200"/>
            </a:xfrm>
            <a:prstGeom prst="rect">
              <a:avLst/>
            </a:prstGeom>
          </p:spPr>
          <p:txBody>
            <a:bodyPr/>
            <a:lstStyle/>
            <a:p>
              <a:pPr marR="0" lvl="0" algn="l" defTabSz="914400" rtl="0" eaLnBrk="1" fontAlgn="auto" latinLnBrk="0" hangingPunct="1">
                <a:lnSpc>
                  <a:spcPct val="100000"/>
                </a:lnSpc>
                <a:spcBef>
                  <a:spcPct val="20000"/>
                </a:spcBef>
                <a:spcAft>
                  <a:spcPts val="0"/>
                </a:spcAft>
                <a:buClr>
                  <a:schemeClr val="accent1"/>
                </a:buClr>
                <a:buSzTx/>
                <a:tabLst/>
                <a:defRPr/>
              </a:pPr>
              <a:r>
                <a:rPr kumimoji="0" lang="en-US"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Paper chart based</a:t>
              </a:r>
              <a:endParaRPr kumimoji="0" lang="en-US"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6" name="Content Placeholder 29"/>
            <p:cNvSpPr txBox="1">
              <a:spLocks/>
            </p:cNvSpPr>
            <p:nvPr/>
          </p:nvSpPr>
          <p:spPr>
            <a:xfrm>
              <a:off x="1447800" y="762000"/>
              <a:ext cx="6162675" cy="45262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Tx/>
                <a:tabLst/>
                <a:defRPr/>
              </a:pPr>
              <a:r>
                <a:rPr lang="en-US" sz="2000" b="1" dirty="0" smtClean="0">
                  <a:solidFill>
                    <a:schemeClr val="bg1"/>
                  </a:solidFill>
                  <a:latin typeface="Arial" pitchFamily="34" charset="0"/>
                  <a:cs typeface="Arial" pitchFamily="34" charset="0"/>
                </a:rPr>
                <a:t>Primary Care / </a:t>
              </a:r>
              <a:r>
                <a:rPr kumimoji="0" lang="en-US"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Ambulatory EMR Adoption </a:t>
              </a:r>
              <a:r>
                <a:rPr kumimoji="0" lang="en-US" sz="20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Model</a:t>
              </a:r>
              <a:r>
                <a:rPr kumimoji="0" lang="en-US" sz="2000" b="1" i="0" u="none" strike="noStrike" kern="1200" cap="none" spc="0" normalizeH="0" baseline="30000" noProof="0" dirty="0" err="1" smtClean="0">
                  <a:ln>
                    <a:noFill/>
                  </a:ln>
                  <a:solidFill>
                    <a:schemeClr val="bg1"/>
                  </a:solidFill>
                  <a:effectLst/>
                  <a:uLnTx/>
                  <a:uFillTx/>
                  <a:latin typeface="Arial" pitchFamily="34" charset="0"/>
                  <a:ea typeface="+mn-ea"/>
                  <a:cs typeface="Arial" pitchFamily="34" charset="0"/>
                </a:rPr>
                <a:t>SM</a:t>
              </a:r>
              <a:r>
                <a:rPr kumimoji="0" lang="en-US" sz="2000" b="1" i="0" u="none" strike="noStrike" kern="1200" cap="none" spc="0" normalizeH="0" baseline="30000" noProof="0" dirty="0" smtClean="0">
                  <a:ln>
                    <a:noFill/>
                  </a:ln>
                  <a:solidFill>
                    <a:schemeClr val="bg1"/>
                  </a:solidFill>
                  <a:effectLst/>
                  <a:uLnTx/>
                  <a:uFillTx/>
                  <a:latin typeface="Arial" pitchFamily="34" charset="0"/>
                  <a:ea typeface="+mn-ea"/>
                  <a:cs typeface="Arial" pitchFamily="34" charset="0"/>
                </a:rPr>
                <a:t> </a:t>
              </a:r>
              <a:endParaRPr kumimoji="0" lang="en-US" sz="20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7" name="TextBox 66"/>
            <p:cNvSpPr txBox="1"/>
            <p:nvPr/>
          </p:nvSpPr>
          <p:spPr>
            <a:xfrm>
              <a:off x="1383030" y="5990033"/>
              <a:ext cx="4800600" cy="246221"/>
            </a:xfrm>
            <a:prstGeom prst="rect">
              <a:avLst/>
            </a:prstGeom>
            <a:noFill/>
          </p:spPr>
          <p:txBody>
            <a:bodyPr wrap="square" rtlCol="0">
              <a:spAutoFit/>
            </a:bodyPr>
            <a:lstStyle/>
            <a:p>
              <a:r>
                <a:rPr lang="en-US" sz="1000" dirty="0" smtClean="0">
                  <a:solidFill>
                    <a:schemeClr val="tx1">
                      <a:lumMod val="65000"/>
                      <a:lumOff val="35000"/>
                    </a:schemeClr>
                  </a:solidFill>
                  <a:latin typeface="Arial" pitchFamily="34" charset="0"/>
                  <a:cs typeface="Arial" pitchFamily="34" charset="0"/>
                </a:rPr>
                <a:t>Data from HIMSS Analytics</a:t>
              </a:r>
              <a:r>
                <a:rPr lang="en-US" sz="1000" baseline="30000" dirty="0" smtClean="0">
                  <a:solidFill>
                    <a:schemeClr val="tx1">
                      <a:lumMod val="65000"/>
                      <a:lumOff val="35000"/>
                    </a:schemeClr>
                  </a:solidFill>
                  <a:latin typeface="Arial" pitchFamily="34" charset="0"/>
                  <a:cs typeface="Arial" pitchFamily="34" charset="0"/>
                </a:rPr>
                <a:t>®</a:t>
              </a:r>
              <a:r>
                <a:rPr lang="en-US" sz="1000" baseline="0" dirty="0" smtClean="0">
                  <a:solidFill>
                    <a:schemeClr val="tx1">
                      <a:lumMod val="65000"/>
                      <a:lumOff val="35000"/>
                    </a:schemeClr>
                  </a:solidFill>
                  <a:latin typeface="Arial" pitchFamily="34" charset="0"/>
                  <a:cs typeface="Arial" pitchFamily="34" charset="0"/>
                </a:rPr>
                <a:t> Database © 2013 HIMSS Analytics</a:t>
              </a:r>
              <a:endParaRPr lang="en-US" sz="1000" dirty="0" smtClean="0">
                <a:solidFill>
                  <a:schemeClr val="tx1">
                    <a:lumMod val="65000"/>
                    <a:lumOff val="35000"/>
                  </a:schemeClr>
                </a:solidFill>
                <a:latin typeface="Arial" pitchFamily="34" charset="0"/>
                <a:cs typeface="Arial" pitchFamily="34" charset="0"/>
              </a:endParaRPr>
            </a:p>
          </p:txBody>
        </p:sp>
        <p:sp>
          <p:nvSpPr>
            <p:cNvPr id="68" name="Content Placeholder 2"/>
            <p:cNvSpPr txBox="1">
              <a:spLocks/>
            </p:cNvSpPr>
            <p:nvPr/>
          </p:nvSpPr>
          <p:spPr>
            <a:xfrm>
              <a:off x="6964680" y="6000750"/>
              <a:ext cx="731520" cy="274320"/>
            </a:xfrm>
            <a:prstGeom prst="rect">
              <a:avLst/>
            </a:prstGeom>
          </p:spPr>
          <p:txBody>
            <a:bodyPr anchor="ctr">
              <a:normAutofit/>
            </a:bodyPr>
            <a:lstStyle>
              <a:lvl1pPr marL="0" indent="0" algn="ctr">
                <a:buNone/>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N = </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
          <p:nvSpPr>
            <p:cNvPr id="69" name="TextBox 68"/>
            <p:cNvSpPr txBox="1"/>
            <p:nvPr/>
          </p:nvSpPr>
          <p:spPr>
            <a:xfrm>
              <a:off x="7029450" y="1876425"/>
              <a:ext cx="609600" cy="276999"/>
            </a:xfrm>
            <a:prstGeom prst="rect">
              <a:avLst/>
            </a:prstGeom>
            <a:noFill/>
          </p:spPr>
          <p:txBody>
            <a:bodyPr wrap="square" rtlCol="0">
              <a:spAutoFit/>
            </a:bodyPr>
            <a:lstStyle/>
            <a:p>
              <a:pPr algn="ctr"/>
              <a:r>
                <a:rPr lang="en-US" sz="1200" dirty="0" smtClean="0">
                  <a:solidFill>
                    <a:schemeClr val="bg1"/>
                  </a:solidFill>
                  <a:latin typeface="Arial" pitchFamily="34" charset="0"/>
                  <a:cs typeface="Arial" pitchFamily="34" charset="0"/>
                </a:rPr>
                <a:t>%</a:t>
              </a:r>
            </a:p>
          </p:txBody>
        </p:sp>
        <p:sp>
          <p:nvSpPr>
            <p:cNvPr id="70" name="TextBox 69"/>
            <p:cNvSpPr txBox="1"/>
            <p:nvPr/>
          </p:nvSpPr>
          <p:spPr>
            <a:xfrm>
              <a:off x="7015163" y="5067300"/>
              <a:ext cx="609600" cy="276999"/>
            </a:xfrm>
            <a:prstGeom prst="rect">
              <a:avLst/>
            </a:prstGeom>
            <a:noFill/>
          </p:spPr>
          <p:txBody>
            <a:bodyPr wrap="square" rtlCol="0">
              <a:spAutoFit/>
            </a:bodyPr>
            <a:lstStyle/>
            <a:p>
              <a:pPr algn="ctr"/>
              <a:r>
                <a:rPr lang="en-US" sz="1200" dirty="0" smtClean="0">
                  <a:solidFill>
                    <a:schemeClr val="bg1"/>
                  </a:solidFill>
                  <a:latin typeface="Arial" pitchFamily="34" charset="0"/>
                  <a:cs typeface="Arial" pitchFamily="34" charset="0"/>
                </a:rPr>
                <a:t>%</a:t>
              </a:r>
            </a:p>
          </p:txBody>
        </p:sp>
        <p:sp>
          <p:nvSpPr>
            <p:cNvPr id="71" name="TextBox 70"/>
            <p:cNvSpPr txBox="1"/>
            <p:nvPr/>
          </p:nvSpPr>
          <p:spPr>
            <a:xfrm>
              <a:off x="7038975" y="3476625"/>
              <a:ext cx="609600" cy="276999"/>
            </a:xfrm>
            <a:prstGeom prst="rect">
              <a:avLst/>
            </a:prstGeom>
            <a:noFill/>
          </p:spPr>
          <p:txBody>
            <a:bodyPr wrap="square" rtlCol="0">
              <a:spAutoFit/>
            </a:bodyPr>
            <a:lstStyle/>
            <a:p>
              <a:pPr algn="ctr"/>
              <a:r>
                <a:rPr lang="en-US" sz="1200" dirty="0" smtClean="0">
                  <a:solidFill>
                    <a:schemeClr val="bg1"/>
                  </a:solidFill>
                  <a:latin typeface="Arial" pitchFamily="34" charset="0"/>
                  <a:cs typeface="Arial" pitchFamily="34" charset="0"/>
                </a:rPr>
                <a:t>%</a:t>
              </a:r>
            </a:p>
          </p:txBody>
        </p:sp>
        <p:sp>
          <p:nvSpPr>
            <p:cNvPr id="72" name="TextBox 71"/>
            <p:cNvSpPr txBox="1"/>
            <p:nvPr/>
          </p:nvSpPr>
          <p:spPr>
            <a:xfrm>
              <a:off x="7038975" y="4009251"/>
              <a:ext cx="609600" cy="276999"/>
            </a:xfrm>
            <a:prstGeom prst="rect">
              <a:avLst/>
            </a:prstGeom>
            <a:noFill/>
          </p:spPr>
          <p:txBody>
            <a:bodyPr wrap="square" rtlCol="0">
              <a:spAutoFit/>
            </a:bodyPr>
            <a:lstStyle/>
            <a:p>
              <a:pPr algn="ctr"/>
              <a:r>
                <a:rPr lang="en-US" sz="1200" dirty="0" smtClean="0">
                  <a:solidFill>
                    <a:schemeClr val="bg1"/>
                  </a:solidFill>
                  <a:latin typeface="Arial" pitchFamily="34" charset="0"/>
                  <a:cs typeface="Arial" pitchFamily="34" charset="0"/>
                </a:rPr>
                <a:t>%</a:t>
              </a:r>
            </a:p>
          </p:txBody>
        </p:sp>
        <p:sp>
          <p:nvSpPr>
            <p:cNvPr id="73" name="TextBox 72"/>
            <p:cNvSpPr txBox="1"/>
            <p:nvPr/>
          </p:nvSpPr>
          <p:spPr>
            <a:xfrm>
              <a:off x="7048500" y="4523601"/>
              <a:ext cx="609600" cy="276999"/>
            </a:xfrm>
            <a:prstGeom prst="rect">
              <a:avLst/>
            </a:prstGeom>
            <a:noFill/>
          </p:spPr>
          <p:txBody>
            <a:bodyPr wrap="square" rtlCol="0">
              <a:spAutoFit/>
            </a:bodyPr>
            <a:lstStyle/>
            <a:p>
              <a:pPr algn="ctr"/>
              <a:r>
                <a:rPr lang="en-US" sz="1200" dirty="0" smtClean="0">
                  <a:solidFill>
                    <a:schemeClr val="bg1"/>
                  </a:solidFill>
                  <a:latin typeface="Arial" pitchFamily="34" charset="0"/>
                  <a:cs typeface="Arial" pitchFamily="34" charset="0"/>
                </a:rPr>
                <a:t>%</a:t>
              </a:r>
            </a:p>
          </p:txBody>
        </p:sp>
        <p:sp>
          <p:nvSpPr>
            <p:cNvPr id="74" name="TextBox 73"/>
            <p:cNvSpPr txBox="1"/>
            <p:nvPr/>
          </p:nvSpPr>
          <p:spPr>
            <a:xfrm>
              <a:off x="7038975" y="2942451"/>
              <a:ext cx="609600" cy="276999"/>
            </a:xfrm>
            <a:prstGeom prst="rect">
              <a:avLst/>
            </a:prstGeom>
            <a:noFill/>
          </p:spPr>
          <p:txBody>
            <a:bodyPr wrap="square" rtlCol="0">
              <a:spAutoFit/>
            </a:bodyPr>
            <a:lstStyle/>
            <a:p>
              <a:pPr algn="ctr"/>
              <a:r>
                <a:rPr lang="en-US" sz="1200" dirty="0" smtClean="0">
                  <a:solidFill>
                    <a:schemeClr val="bg1"/>
                  </a:solidFill>
                  <a:latin typeface="Arial" pitchFamily="34" charset="0"/>
                  <a:cs typeface="Arial" pitchFamily="34" charset="0"/>
                </a:rPr>
                <a:t>%</a:t>
              </a:r>
            </a:p>
          </p:txBody>
        </p:sp>
        <p:sp>
          <p:nvSpPr>
            <p:cNvPr id="75" name="TextBox 74"/>
            <p:cNvSpPr txBox="1"/>
            <p:nvPr/>
          </p:nvSpPr>
          <p:spPr>
            <a:xfrm>
              <a:off x="7038975" y="5590401"/>
              <a:ext cx="609600" cy="276999"/>
            </a:xfrm>
            <a:prstGeom prst="rect">
              <a:avLst/>
            </a:prstGeom>
            <a:noFill/>
          </p:spPr>
          <p:txBody>
            <a:bodyPr wrap="square" rtlCol="0">
              <a:spAutoFit/>
            </a:bodyPr>
            <a:lstStyle/>
            <a:p>
              <a:pPr algn="ctr"/>
              <a:r>
                <a:rPr lang="en-US" sz="1200" dirty="0" smtClean="0">
                  <a:solidFill>
                    <a:schemeClr val="bg1"/>
                  </a:solidFill>
                  <a:latin typeface="Arial" pitchFamily="34" charset="0"/>
                  <a:cs typeface="Arial" pitchFamily="34" charset="0"/>
                </a:rPr>
                <a:t>%</a:t>
              </a:r>
            </a:p>
          </p:txBody>
        </p:sp>
        <p:sp>
          <p:nvSpPr>
            <p:cNvPr id="76" name="TextBox 75"/>
            <p:cNvSpPr txBox="1"/>
            <p:nvPr/>
          </p:nvSpPr>
          <p:spPr>
            <a:xfrm>
              <a:off x="7038975" y="2428101"/>
              <a:ext cx="609600" cy="276999"/>
            </a:xfrm>
            <a:prstGeom prst="rect">
              <a:avLst/>
            </a:prstGeom>
            <a:noFill/>
          </p:spPr>
          <p:txBody>
            <a:bodyPr wrap="square" rtlCol="0">
              <a:spAutoFit/>
            </a:bodyPr>
            <a:lstStyle/>
            <a:p>
              <a:pPr algn="ctr"/>
              <a:r>
                <a:rPr lang="en-US" sz="1200" dirty="0" smtClean="0">
                  <a:solidFill>
                    <a:schemeClr val="bg1"/>
                  </a:solidFill>
                  <a:latin typeface="Arial" pitchFamily="34" charset="0"/>
                  <a:cs typeface="Arial" pitchFamily="34" charset="0"/>
                </a:rPr>
                <a:t>%</a:t>
              </a:r>
            </a:p>
          </p:txBody>
        </p:sp>
        <p:sp>
          <p:nvSpPr>
            <p:cNvPr id="77" name="TextBox 76"/>
            <p:cNvSpPr txBox="1"/>
            <p:nvPr/>
          </p:nvSpPr>
          <p:spPr>
            <a:xfrm>
              <a:off x="6972300" y="1371600"/>
              <a:ext cx="609600" cy="254602"/>
            </a:xfrm>
            <a:prstGeom prst="rect">
              <a:avLst/>
            </a:prstGeom>
            <a:noFill/>
          </p:spPr>
          <p:txBody>
            <a:bodyPr wrap="square" rtlCol="0">
              <a:spAutoFit/>
            </a:bodyPr>
            <a:lstStyle/>
            <a:p>
              <a:pPr algn="ctr"/>
              <a:r>
                <a:rPr lang="en-US" sz="1200" b="1" dirty="0" smtClean="0">
                  <a:solidFill>
                    <a:schemeClr val="accent2"/>
                  </a:solidFill>
                  <a:latin typeface="Arial" pitchFamily="34" charset="0"/>
                  <a:cs typeface="Arial" pitchFamily="34" charset="0"/>
                </a:rPr>
                <a:t>Q</a:t>
              </a:r>
            </a:p>
          </p:txBody>
        </p:sp>
      </p:grpSp>
    </p:spTree>
    <p:extLst>
      <p:ext uri="{BB962C8B-B14F-4D97-AF65-F5344CB8AC3E}">
        <p14:creationId xmlns:p14="http://schemas.microsoft.com/office/powerpoint/2010/main" val="101017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Stage 0 – No Electronic Records</a:t>
            </a:r>
          </a:p>
          <a:p>
            <a:pPr lvl="1"/>
            <a:r>
              <a:rPr lang="en-US" dirty="0" smtClean="0"/>
              <a:t>May have a practice management system for billing, but nothing clinical</a:t>
            </a:r>
          </a:p>
          <a:p>
            <a:pPr lvl="1"/>
            <a:r>
              <a:rPr lang="en-US" dirty="0" smtClean="0"/>
              <a:t>Paper records are the only means of storing and accessing clinical information </a:t>
            </a:r>
          </a:p>
          <a:p>
            <a:pPr lvl="1"/>
            <a:r>
              <a:rPr lang="en-US" dirty="0" smtClean="0"/>
              <a:t>Physician notes still handwritten</a:t>
            </a:r>
          </a:p>
          <a:p>
            <a:pPr lvl="1"/>
            <a:r>
              <a:rPr lang="en-US" dirty="0" smtClean="0"/>
              <a:t>Internet is not routinely used for clinical information; much of the information is obtained with phone calls to hospitals and the use of faxed or courier delivered results</a:t>
            </a:r>
          </a:p>
          <a:p>
            <a:endParaRPr lang="en-US" dirty="0"/>
          </a:p>
        </p:txBody>
      </p:sp>
      <p:sp>
        <p:nvSpPr>
          <p:cNvPr id="4" name="Title 3"/>
          <p:cNvSpPr>
            <a:spLocks noGrp="1"/>
          </p:cNvSpPr>
          <p:nvPr>
            <p:ph type="title"/>
          </p:nvPr>
        </p:nvSpPr>
        <p:spPr/>
        <p:txBody>
          <a:bodyPr/>
          <a:lstStyle/>
          <a:p>
            <a:r>
              <a:rPr lang="en-GB" b="1" dirty="0" smtClean="0">
                <a:solidFill>
                  <a:srgbClr val="0070C0"/>
                </a:solidFill>
              </a:rPr>
              <a:t>Stage 0 – Mainly paper based…</a:t>
            </a:r>
            <a:endParaRPr lang="en-GB" b="1" dirty="0">
              <a:solidFill>
                <a:srgbClr val="0070C0"/>
              </a:solidFill>
            </a:endParaRPr>
          </a:p>
        </p:txBody>
      </p:sp>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95690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
            </a:r>
            <a:br>
              <a:rPr lang="en-US" sz="2000" dirty="0"/>
            </a:br>
            <a:r>
              <a:rPr lang="en-US" sz="2000" dirty="0" smtClean="0"/>
              <a:t/>
            </a:r>
            <a:br>
              <a:rPr lang="en-US" sz="2000" dirty="0" smtClean="0"/>
            </a:br>
            <a:r>
              <a:rPr lang="en-US" sz="4900" b="1" dirty="0" smtClean="0">
                <a:solidFill>
                  <a:srgbClr val="0070C0"/>
                </a:solidFill>
              </a:rPr>
              <a:t>Stage 1…</a:t>
            </a:r>
            <a:endParaRPr lang="en-US" sz="4900" dirty="0"/>
          </a:p>
        </p:txBody>
      </p:sp>
      <p:sp>
        <p:nvSpPr>
          <p:cNvPr id="3" name="Content Placeholder 2"/>
          <p:cNvSpPr>
            <a:spLocks noGrp="1"/>
          </p:cNvSpPr>
          <p:nvPr>
            <p:ph idx="1"/>
          </p:nvPr>
        </p:nvSpPr>
        <p:spPr/>
        <p:txBody>
          <a:bodyPr>
            <a:normAutofit fontScale="85000" lnSpcReduction="20000"/>
          </a:bodyPr>
          <a:lstStyle/>
          <a:p>
            <a:r>
              <a:rPr lang="en-US" dirty="0" smtClean="0"/>
              <a:t>The first use of computers for access to information, but not stored in a patient centric CDR</a:t>
            </a:r>
          </a:p>
          <a:p>
            <a:r>
              <a:rPr lang="en-US" dirty="0" smtClean="0"/>
              <a:t>Electronic access on physician and/or nurse desktops to online reference material, eligibility information, lab results, etc.</a:t>
            </a:r>
          </a:p>
          <a:p>
            <a:r>
              <a:rPr lang="en-US" dirty="0" smtClean="0"/>
              <a:t>Access to hospital’s EPR / EMR </a:t>
            </a:r>
          </a:p>
          <a:p>
            <a:r>
              <a:rPr lang="en-US" dirty="0" smtClean="0"/>
              <a:t>Multiple data sources searched with no permanent patient record stored electronically – paper based</a:t>
            </a:r>
          </a:p>
          <a:p>
            <a:r>
              <a:rPr lang="en-US" dirty="0" smtClean="0"/>
              <a:t>Electronic storage of chart notes after transcription, but notes are only free text, not structured</a:t>
            </a:r>
          </a:p>
          <a:p>
            <a:r>
              <a:rPr lang="en-US" dirty="0" smtClean="0"/>
              <a:t>Electronic messaging may be used for informal, unstructured intra-office communication</a:t>
            </a:r>
            <a:endParaRPr lang="en-US" dirty="0"/>
          </a:p>
        </p:txBody>
      </p:sp>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0881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p:spPr>
        <p:txBody>
          <a:bodyPr>
            <a:normAutofit fontScale="90000"/>
          </a:bodyPr>
          <a:lstStyle/>
          <a:p>
            <a:r>
              <a:rPr lang="en-US" sz="4000" b="1" dirty="0" smtClean="0">
                <a:solidFill>
                  <a:srgbClr val="0070C0"/>
                </a:solidFill>
              </a:rPr>
              <a:t>Stage 2</a:t>
            </a:r>
            <a:r>
              <a:rPr lang="en-US" sz="2000" b="1" dirty="0">
                <a:solidFill>
                  <a:srgbClr val="0070C0"/>
                </a:solidFill>
              </a:rPr>
              <a:t/>
            </a:r>
            <a:br>
              <a:rPr lang="en-US" sz="2000" b="1" dirty="0">
                <a:solidFill>
                  <a:srgbClr val="0070C0"/>
                </a:solidFill>
              </a:rPr>
            </a:br>
            <a:r>
              <a:rPr lang="en-US" sz="2000" dirty="0"/>
              <a:t/>
            </a:r>
            <a:br>
              <a:rPr lang="en-US" sz="2000" dirty="0"/>
            </a:br>
            <a:r>
              <a:rPr lang="en-US" sz="2000" dirty="0" smtClean="0"/>
              <a:t> </a:t>
            </a:r>
            <a:endParaRPr lang="en-US" sz="2000" dirty="0"/>
          </a:p>
        </p:txBody>
      </p:sp>
      <p:sp>
        <p:nvSpPr>
          <p:cNvPr id="3" name="Content Placeholder 2"/>
          <p:cNvSpPr>
            <a:spLocks noGrp="1"/>
          </p:cNvSpPr>
          <p:nvPr>
            <p:ph idx="1"/>
          </p:nvPr>
        </p:nvSpPr>
        <p:spPr>
          <a:xfrm>
            <a:off x="762000" y="1983221"/>
            <a:ext cx="7924800" cy="4572001"/>
          </a:xfrm>
        </p:spPr>
        <p:txBody>
          <a:bodyPr>
            <a:normAutofit/>
          </a:bodyPr>
          <a:lstStyle/>
          <a:p>
            <a:r>
              <a:rPr lang="en-US" sz="2400" dirty="0" smtClean="0"/>
              <a:t>First appearance of a patient centric CDR for core EMR functionality and data storage</a:t>
            </a:r>
          </a:p>
          <a:p>
            <a:r>
              <a:rPr lang="en-US" sz="2400" dirty="0" smtClean="0"/>
              <a:t>Electronic access to data for results review is available within the EMR, scanned or linked, from an outside facility (e.g. hospital, laboratory, or diagnostic imaging center). </a:t>
            </a:r>
          </a:p>
          <a:p>
            <a:r>
              <a:rPr lang="en-US" sz="2400" dirty="0" smtClean="0"/>
              <a:t>Computers may be at point-of-care for use by nurses in charting or order entry, but use is partial or optional</a:t>
            </a:r>
          </a:p>
          <a:p>
            <a:pPr lvl="1"/>
            <a:r>
              <a:rPr lang="en-US" sz="2400" dirty="0" smtClean="0"/>
              <a:t>Most nurse charting and O/E is at a central location, not  in exam room</a:t>
            </a:r>
            <a:endParaRPr lang="en-US" sz="2400" dirty="0"/>
          </a:p>
        </p:txBody>
      </p:sp>
      <p:sp>
        <p:nvSpPr>
          <p:cNvPr id="5" name="Content Placeholder 24"/>
          <p:cNvSpPr txBox="1">
            <a:spLocks/>
          </p:cNvSpPr>
          <p:nvPr/>
        </p:nvSpPr>
        <p:spPr>
          <a:xfrm>
            <a:off x="1219200" y="1438574"/>
            <a:ext cx="6934200" cy="524175"/>
          </a:xfrm>
          <a:prstGeom prst="rect">
            <a:avLst/>
          </a:prstGeom>
        </p:spPr>
        <p:txBody>
          <a:bodyPr/>
          <a:lstStyle/>
          <a:p>
            <a:r>
              <a:rPr lang="en-US" b="1" cap="all" dirty="0">
                <a:solidFill>
                  <a:schemeClr val="accent6"/>
                </a:solidFill>
                <a:latin typeface="Arial" pitchFamily="34" charset="0"/>
                <a:ea typeface="+mj-ea"/>
                <a:cs typeface="Arial" pitchFamily="34" charset="0"/>
              </a:rPr>
              <a:t>CDR, access to results from outside facilities</a:t>
            </a:r>
          </a:p>
        </p:txBody>
      </p:sp>
      <p:grpSp>
        <p:nvGrpSpPr>
          <p:cNvPr id="6" name="Group 5"/>
          <p:cNvGrpSpPr/>
          <p:nvPr/>
        </p:nvGrpSpPr>
        <p:grpSpPr>
          <a:xfrm>
            <a:off x="23272" y="5907892"/>
            <a:ext cx="8797200" cy="910032"/>
            <a:chOff x="-274476" y="5949280"/>
            <a:chExt cx="9418476" cy="910032"/>
          </a:xfrm>
        </p:grpSpPr>
        <p:pic>
          <p:nvPicPr>
            <p:cNvPr id="7"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1935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86800" cy="990600"/>
          </a:xfrm>
        </p:spPr>
        <p:txBody>
          <a:bodyPr>
            <a:normAutofit/>
          </a:bodyPr>
          <a:lstStyle/>
          <a:p>
            <a:r>
              <a:rPr lang="en-US" sz="4000" b="1" dirty="0" smtClean="0">
                <a:solidFill>
                  <a:srgbClr val="0070C0"/>
                </a:solidFill>
              </a:rPr>
              <a:t>Stage 3</a:t>
            </a:r>
            <a:endParaRPr lang="en-US" sz="2000" b="1" dirty="0">
              <a:solidFill>
                <a:srgbClr val="0070C0"/>
              </a:solidFill>
            </a:endParaRPr>
          </a:p>
        </p:txBody>
      </p:sp>
      <p:sp>
        <p:nvSpPr>
          <p:cNvPr id="3" name="Content Placeholder 2"/>
          <p:cNvSpPr>
            <a:spLocks noGrp="1"/>
          </p:cNvSpPr>
          <p:nvPr>
            <p:ph idx="1"/>
          </p:nvPr>
        </p:nvSpPr>
        <p:spPr>
          <a:xfrm>
            <a:off x="533400" y="2057400"/>
            <a:ext cx="8610600" cy="4800600"/>
          </a:xfrm>
        </p:spPr>
        <p:txBody>
          <a:bodyPr>
            <a:normAutofit fontScale="85000" lnSpcReduction="20000"/>
          </a:bodyPr>
          <a:lstStyle/>
          <a:p>
            <a:r>
              <a:rPr lang="en-US" dirty="0" smtClean="0"/>
              <a:t>Electronic charting includes vital signs, nursing assessment </a:t>
            </a:r>
          </a:p>
          <a:p>
            <a:r>
              <a:rPr lang="en-US" dirty="0" smtClean="0"/>
              <a:t>Clinical staff electronic charting in the exam room</a:t>
            </a:r>
          </a:p>
          <a:p>
            <a:r>
              <a:rPr lang="en-US" dirty="0" smtClean="0"/>
              <a:t>Problem lists, e-prescribing for new &amp; refill required</a:t>
            </a:r>
          </a:p>
          <a:p>
            <a:pPr lvl="1"/>
            <a:r>
              <a:rPr lang="en-US" dirty="0" smtClean="0"/>
              <a:t>E-prescribing supported by CDSS for new medications and refills</a:t>
            </a:r>
          </a:p>
          <a:p>
            <a:pPr lvl="1"/>
            <a:r>
              <a:rPr lang="en-US" dirty="0" smtClean="0"/>
              <a:t>All medications  on-line to support Med Reconciliation</a:t>
            </a:r>
          </a:p>
          <a:p>
            <a:r>
              <a:rPr lang="en-US" dirty="0" smtClean="0"/>
              <a:t>Reminders to staff pertaining to patients (not to patients directly)</a:t>
            </a:r>
          </a:p>
          <a:p>
            <a:r>
              <a:rPr lang="en-US" dirty="0" smtClean="0"/>
              <a:t>Physician notes are dictated/ transcription or VR with text results available in the EMR (scanned, link, etc.)</a:t>
            </a:r>
          </a:p>
          <a:p>
            <a:r>
              <a:rPr lang="en-US" dirty="0" smtClean="0"/>
              <a:t>No CPOE required</a:t>
            </a:r>
          </a:p>
          <a:p>
            <a:endParaRPr lang="en-US" dirty="0" smtClean="0"/>
          </a:p>
          <a:p>
            <a:endParaRPr lang="en-US" dirty="0" smtClean="0"/>
          </a:p>
          <a:p>
            <a:endParaRPr lang="en-US" dirty="0"/>
          </a:p>
        </p:txBody>
      </p:sp>
      <p:sp>
        <p:nvSpPr>
          <p:cNvPr id="4" name="Content Placeholder 23"/>
          <p:cNvSpPr txBox="1">
            <a:spLocks/>
          </p:cNvSpPr>
          <p:nvPr/>
        </p:nvSpPr>
        <p:spPr>
          <a:xfrm>
            <a:off x="1066799" y="1185712"/>
            <a:ext cx="6077605" cy="524175"/>
          </a:xfrm>
          <a:prstGeom prst="rect">
            <a:avLst/>
          </a:prstGeom>
        </p:spPr>
        <p:txBody>
          <a:bodyPr/>
          <a:lstStyle/>
          <a:p>
            <a:pPr marR="0" lvl="0" algn="l" defTabSz="914400" rtl="0" eaLnBrk="1" fontAlgn="auto" latinLnBrk="0" hangingPunct="1">
              <a:lnSpc>
                <a:spcPct val="100000"/>
              </a:lnSpc>
              <a:spcBef>
                <a:spcPct val="20000"/>
              </a:spcBef>
              <a:spcAft>
                <a:spcPts val="0"/>
              </a:spcAft>
              <a:buClr>
                <a:schemeClr val="accent1"/>
              </a:buClr>
              <a:buSzTx/>
              <a:tabLst/>
              <a:defRPr/>
            </a:pPr>
            <a:r>
              <a:rPr lang="en-US" b="1" cap="all" dirty="0">
                <a:solidFill>
                  <a:schemeClr val="accent6"/>
                </a:solidFill>
                <a:latin typeface="Arial" pitchFamily="34" charset="0"/>
                <a:ea typeface="+mj-ea"/>
                <a:cs typeface="Arial" pitchFamily="34" charset="0"/>
              </a:rPr>
              <a:t>E-prescribing, nursing documentation, medication reconciliation, CDS </a:t>
            </a:r>
          </a:p>
        </p:txBody>
      </p:sp>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6029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115"/>
            <a:ext cx="8229600" cy="1143000"/>
          </a:xfrm>
        </p:spPr>
        <p:txBody>
          <a:bodyPr>
            <a:normAutofit/>
          </a:bodyPr>
          <a:lstStyle/>
          <a:p>
            <a:r>
              <a:rPr lang="en-US" sz="4000" b="1" dirty="0" smtClean="0">
                <a:solidFill>
                  <a:srgbClr val="0070C0"/>
                </a:solidFill>
              </a:rPr>
              <a:t>Stage 4…</a:t>
            </a:r>
            <a:endParaRPr lang="en-US" sz="2000" b="1" dirty="0">
              <a:solidFill>
                <a:srgbClr val="0070C0"/>
              </a:solidFill>
            </a:endParaRPr>
          </a:p>
        </p:txBody>
      </p:sp>
      <p:sp>
        <p:nvSpPr>
          <p:cNvPr id="3" name="Content Placeholder 2"/>
          <p:cNvSpPr>
            <a:spLocks noGrp="1"/>
          </p:cNvSpPr>
          <p:nvPr>
            <p:ph idx="1"/>
          </p:nvPr>
        </p:nvSpPr>
        <p:spPr>
          <a:xfrm>
            <a:off x="457200" y="1752600"/>
            <a:ext cx="8686800" cy="4876800"/>
          </a:xfrm>
        </p:spPr>
        <p:txBody>
          <a:bodyPr>
            <a:noAutofit/>
          </a:bodyPr>
          <a:lstStyle/>
          <a:p>
            <a:r>
              <a:rPr lang="en-US" sz="2100" dirty="0" smtClean="0"/>
              <a:t>CPOE </a:t>
            </a:r>
            <a:r>
              <a:rPr lang="en-US" sz="2100" i="1" dirty="0" smtClean="0"/>
              <a:t>and</a:t>
            </a:r>
            <a:r>
              <a:rPr lang="en-US" sz="2100" dirty="0" smtClean="0"/>
              <a:t> physician documentation with the use of structured templates required</a:t>
            </a:r>
          </a:p>
          <a:p>
            <a:r>
              <a:rPr lang="en-US" sz="2100" dirty="0" smtClean="0"/>
              <a:t>Inbound lab results stored as discrete data</a:t>
            </a:r>
          </a:p>
          <a:p>
            <a:r>
              <a:rPr lang="en-US" sz="2100" dirty="0" smtClean="0"/>
              <a:t>Charting of vitals on line can lead to electronic growth charts</a:t>
            </a:r>
          </a:p>
          <a:p>
            <a:r>
              <a:rPr lang="en-US" sz="2100" dirty="0" smtClean="0"/>
              <a:t>Textual/data results returned electronically in formats such as PDF, CCR, and CCD, and then attached to patient record</a:t>
            </a:r>
          </a:p>
          <a:p>
            <a:pPr lvl="1"/>
            <a:r>
              <a:rPr lang="en-US" sz="2100" dirty="0" smtClean="0"/>
              <a:t>Summary of care record able to be exchanged externally in CCR,CCD format</a:t>
            </a:r>
          </a:p>
          <a:p>
            <a:pPr lvl="1"/>
            <a:r>
              <a:rPr lang="en-US" sz="2100" dirty="0" smtClean="0"/>
              <a:t>Links to in-office results such as EKG waveform, images</a:t>
            </a:r>
          </a:p>
          <a:p>
            <a:r>
              <a:rPr lang="en-US" sz="2100" dirty="0" smtClean="0"/>
              <a:t>HIE &amp; external reporting to state/regional immunization registries and for syndromic surveillance data in the format required by the agency</a:t>
            </a:r>
          </a:p>
          <a:p>
            <a:r>
              <a:rPr lang="en-US" sz="2100" dirty="0" smtClean="0"/>
              <a:t>Ability to manage drug recalls</a:t>
            </a:r>
            <a:endParaRPr lang="en-US" sz="2100" dirty="0"/>
          </a:p>
        </p:txBody>
      </p:sp>
      <p:sp>
        <p:nvSpPr>
          <p:cNvPr id="4" name="Rectangle 3"/>
          <p:cNvSpPr/>
          <p:nvPr/>
        </p:nvSpPr>
        <p:spPr>
          <a:xfrm>
            <a:off x="1066800" y="1066800"/>
            <a:ext cx="7467600" cy="646331"/>
          </a:xfrm>
          <a:prstGeom prst="rect">
            <a:avLst/>
          </a:prstGeom>
        </p:spPr>
        <p:txBody>
          <a:bodyPr wrap="square">
            <a:spAutoFit/>
          </a:bodyPr>
          <a:lstStyle/>
          <a:p>
            <a:r>
              <a:rPr lang="en-US" b="1" cap="all" dirty="0">
                <a:solidFill>
                  <a:schemeClr val="accent6"/>
                </a:solidFill>
                <a:latin typeface="Arial" pitchFamily="34" charset="0"/>
                <a:ea typeface="+mj-ea"/>
                <a:cs typeface="Arial" pitchFamily="34" charset="0"/>
              </a:rPr>
              <a:t>CPOE, physician documentation with CDS, external data exchange</a:t>
            </a:r>
          </a:p>
        </p:txBody>
      </p:sp>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4161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763000" cy="2895600"/>
          </a:xfrm>
        </p:spPr>
        <p:txBody>
          <a:bodyPr>
            <a:noAutofit/>
          </a:bodyPr>
          <a:lstStyle/>
          <a:p>
            <a:r>
              <a:rPr lang="en-US" sz="2400" dirty="0" smtClean="0"/>
              <a:t>Offering a Patient Portal; secure communication with provider available</a:t>
            </a:r>
          </a:p>
          <a:p>
            <a:r>
              <a:rPr lang="en-US" sz="2400" dirty="0" smtClean="0"/>
              <a:t>Patient Portal engenders patient engagement in their health</a:t>
            </a:r>
          </a:p>
          <a:p>
            <a:r>
              <a:rPr lang="en-US" sz="2400" dirty="0" smtClean="0"/>
              <a:t>Portal offers:</a:t>
            </a:r>
          </a:p>
          <a:p>
            <a:pPr lvl="1"/>
            <a:r>
              <a:rPr lang="en-US" sz="2400" dirty="0" smtClean="0"/>
              <a:t>Bill paying</a:t>
            </a:r>
          </a:p>
          <a:p>
            <a:pPr lvl="1"/>
            <a:r>
              <a:rPr lang="en-US" sz="2400" dirty="0" smtClean="0"/>
              <a:t>Scheduling or schedule request</a:t>
            </a:r>
          </a:p>
          <a:p>
            <a:pPr lvl="1"/>
            <a:r>
              <a:rPr lang="en-US" sz="2400" dirty="0" smtClean="0"/>
              <a:t>Patient specific educational content</a:t>
            </a:r>
          </a:p>
          <a:p>
            <a:r>
              <a:rPr lang="en-US" sz="2400" dirty="0" smtClean="0"/>
              <a:t>Summary record electronically upon request</a:t>
            </a:r>
          </a:p>
          <a:p>
            <a:endParaRPr lang="en-US" sz="2400" dirty="0" smtClean="0"/>
          </a:p>
          <a:p>
            <a:pPr>
              <a:buNone/>
            </a:pPr>
            <a:endParaRPr lang="en-US" sz="2400" u="sng" dirty="0"/>
          </a:p>
        </p:txBody>
      </p:sp>
      <p:sp>
        <p:nvSpPr>
          <p:cNvPr id="4" name="Title 3"/>
          <p:cNvSpPr>
            <a:spLocks noGrp="1"/>
          </p:cNvSpPr>
          <p:nvPr>
            <p:ph type="title"/>
          </p:nvPr>
        </p:nvSpPr>
        <p:spPr/>
        <p:txBody>
          <a:bodyPr/>
          <a:lstStyle/>
          <a:p>
            <a:r>
              <a:rPr lang="en-GB" b="1" dirty="0" smtClean="0">
                <a:solidFill>
                  <a:srgbClr val="0070C0"/>
                </a:solidFill>
              </a:rPr>
              <a:t>Stage 5…</a:t>
            </a:r>
            <a:endParaRPr lang="en-GB" b="1" dirty="0">
              <a:solidFill>
                <a:srgbClr val="0070C0"/>
              </a:solidFill>
            </a:endParaRPr>
          </a:p>
        </p:txBody>
      </p:sp>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0820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normAutofit/>
          </a:bodyPr>
          <a:lstStyle/>
          <a:p>
            <a:r>
              <a:rPr lang="en-US" sz="4000" b="1" dirty="0" smtClean="0">
                <a:solidFill>
                  <a:srgbClr val="0070C0"/>
                </a:solidFill>
              </a:rPr>
              <a:t>Stage 6…</a:t>
            </a:r>
            <a:endParaRPr lang="en-US" sz="2000" b="1" dirty="0">
              <a:solidFill>
                <a:srgbClr val="0070C0"/>
              </a:solidFill>
            </a:endParaRPr>
          </a:p>
        </p:txBody>
      </p:sp>
      <p:sp>
        <p:nvSpPr>
          <p:cNvPr id="3" name="Content Placeholder 2"/>
          <p:cNvSpPr>
            <a:spLocks noGrp="1"/>
          </p:cNvSpPr>
          <p:nvPr>
            <p:ph idx="1"/>
          </p:nvPr>
        </p:nvSpPr>
        <p:spPr>
          <a:xfrm>
            <a:off x="381000" y="1752600"/>
            <a:ext cx="8763000" cy="4724400"/>
          </a:xfrm>
        </p:spPr>
        <p:txBody>
          <a:bodyPr>
            <a:normAutofit fontScale="85000" lnSpcReduction="20000"/>
          </a:bodyPr>
          <a:lstStyle/>
          <a:p>
            <a:r>
              <a:rPr lang="en-US" dirty="0" smtClean="0"/>
              <a:t>Advanced CDSS support  </a:t>
            </a:r>
          </a:p>
          <a:p>
            <a:pPr lvl="1"/>
            <a:r>
              <a:rPr lang="en-US" dirty="0" smtClean="0"/>
              <a:t>Protocols</a:t>
            </a:r>
          </a:p>
          <a:p>
            <a:pPr lvl="1"/>
            <a:r>
              <a:rPr lang="en-US" dirty="0" smtClean="0"/>
              <a:t>Preventive care reminders based on diagnoses, results</a:t>
            </a:r>
          </a:p>
          <a:p>
            <a:pPr lvl="1"/>
            <a:r>
              <a:rPr lang="en-US" dirty="0" smtClean="0"/>
              <a:t>Immunization reminders</a:t>
            </a:r>
          </a:p>
          <a:p>
            <a:r>
              <a:rPr lang="en-US" dirty="0" smtClean="0"/>
              <a:t>Follow-up notices sent to patients are initiated by flags set by provider</a:t>
            </a:r>
          </a:p>
          <a:p>
            <a:r>
              <a:rPr lang="en-US" dirty="0" smtClean="0"/>
              <a:t>Diagnostic results can trigger rules and alerts</a:t>
            </a:r>
          </a:p>
          <a:p>
            <a:pPr lvl="1"/>
            <a:r>
              <a:rPr lang="en-US" dirty="0" smtClean="0"/>
              <a:t>Some degree of rules-based clinical interpretations of output data from office based diagnostic devices is provided</a:t>
            </a:r>
          </a:p>
          <a:p>
            <a:r>
              <a:rPr lang="en-US" dirty="0" smtClean="0"/>
              <a:t>Structured messaging between physician, physician staff and payers for automation of disease management cases with reminders to support clinical guidelines</a:t>
            </a:r>
          </a:p>
        </p:txBody>
      </p:sp>
      <p:sp>
        <p:nvSpPr>
          <p:cNvPr id="4" name="Rectangle 3"/>
          <p:cNvSpPr/>
          <p:nvPr/>
        </p:nvSpPr>
        <p:spPr>
          <a:xfrm>
            <a:off x="685800" y="914400"/>
            <a:ext cx="7924800" cy="646331"/>
          </a:xfrm>
          <a:prstGeom prst="rect">
            <a:avLst/>
          </a:prstGeom>
        </p:spPr>
        <p:txBody>
          <a:bodyPr wrap="square">
            <a:spAutoFit/>
          </a:bodyPr>
          <a:lstStyle/>
          <a:p>
            <a:pPr lvl="0">
              <a:spcBef>
                <a:spcPct val="20000"/>
              </a:spcBef>
              <a:buClr>
                <a:schemeClr val="accent1"/>
              </a:buClr>
              <a:defRPr/>
            </a:pPr>
            <a:r>
              <a:rPr lang="en-US" b="1" cap="all" dirty="0">
                <a:solidFill>
                  <a:schemeClr val="accent6"/>
                </a:solidFill>
                <a:latin typeface="Arial" pitchFamily="34" charset="0"/>
                <a:ea typeface="+mj-ea"/>
                <a:cs typeface="Arial" pitchFamily="34" charset="0"/>
              </a:rPr>
              <a:t>Advanced CDS, proactive care management, population health management</a:t>
            </a:r>
          </a:p>
        </p:txBody>
      </p:sp>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02894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Hotel Doctors….</a:t>
            </a:r>
            <a:endParaRPr lang="en-GB"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6337" y="1639094"/>
            <a:ext cx="2600325" cy="4448175"/>
          </a:xfrm>
        </p:spPr>
      </p:pic>
      <p:sp>
        <p:nvSpPr>
          <p:cNvPr id="4" name="Content Placeholder 3"/>
          <p:cNvSpPr>
            <a:spLocks noGrp="1"/>
          </p:cNvSpPr>
          <p:nvPr>
            <p:ph sz="half" idx="2"/>
          </p:nvPr>
        </p:nvSpPr>
        <p:spPr/>
        <p:txBody>
          <a:bodyPr/>
          <a:lstStyle/>
          <a:p>
            <a:pPr marL="0" indent="0">
              <a:buNone/>
            </a:pPr>
            <a:r>
              <a:rPr lang="en-GB" dirty="0" smtClean="0"/>
              <a:t>“Doctors at this time made their daily rounds of the hotels in a top hat, frockcoat and spats”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1200" dirty="0" smtClean="0"/>
              <a:t>Ref; The Harrogate Archive</a:t>
            </a:r>
          </a:p>
          <a:p>
            <a:endParaRPr lang="en-GB" dirty="0"/>
          </a:p>
        </p:txBody>
      </p:sp>
      <p:grpSp>
        <p:nvGrpSpPr>
          <p:cNvPr id="6" name="Group 5"/>
          <p:cNvGrpSpPr/>
          <p:nvPr/>
        </p:nvGrpSpPr>
        <p:grpSpPr>
          <a:xfrm>
            <a:off x="23272" y="5907892"/>
            <a:ext cx="8797200" cy="910032"/>
            <a:chOff x="-274476" y="5949280"/>
            <a:chExt cx="9418476" cy="910032"/>
          </a:xfrm>
        </p:grpSpPr>
        <p:pic>
          <p:nvPicPr>
            <p:cNvPr id="7"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Slide Number Placeholder 2"/>
          <p:cNvSpPr>
            <a:spLocks noGrp="1"/>
          </p:cNvSpPr>
          <p:nvPr>
            <p:ph type="sldNum" sz="quarter" idx="12"/>
          </p:nvPr>
        </p:nvSpPr>
        <p:spPr/>
        <p:txBody>
          <a:bodyPr/>
          <a:lstStyle/>
          <a:p>
            <a:fld id="{F00A7B7A-251A-4190-9216-3F2F9C8A7926}" type="slidenum">
              <a:rPr lang="en-GB" smtClean="0"/>
              <a:t>6</a:t>
            </a:fld>
            <a:endParaRPr lang="en-GB"/>
          </a:p>
        </p:txBody>
      </p:sp>
    </p:spTree>
    <p:extLst>
      <p:ext uri="{BB962C8B-B14F-4D97-AF65-F5344CB8AC3E}">
        <p14:creationId xmlns:p14="http://schemas.microsoft.com/office/powerpoint/2010/main" val="6399779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Autofit/>
          </a:bodyPr>
          <a:lstStyle/>
          <a:p>
            <a:r>
              <a:rPr lang="en-US" sz="3600" b="1" dirty="0" smtClean="0">
                <a:solidFill>
                  <a:srgbClr val="0070C0"/>
                </a:solidFill>
              </a:rPr>
              <a:t>Stage 7…</a:t>
            </a:r>
            <a:br>
              <a:rPr lang="en-US" sz="3600" b="1" dirty="0" smtClean="0">
                <a:solidFill>
                  <a:srgbClr val="0070C0"/>
                </a:solidFill>
              </a:rPr>
            </a:br>
            <a:r>
              <a:rPr lang="en-US" sz="1200" dirty="0" smtClean="0"/>
              <a:t> </a:t>
            </a:r>
            <a:r>
              <a:rPr lang="en-US" sz="3600" dirty="0" smtClean="0"/>
              <a:t/>
            </a:r>
            <a:br>
              <a:rPr lang="en-US" sz="3600" dirty="0" smtClean="0"/>
            </a:br>
            <a:endParaRPr lang="en-US" sz="1800" dirty="0"/>
          </a:p>
        </p:txBody>
      </p:sp>
      <p:sp>
        <p:nvSpPr>
          <p:cNvPr id="3" name="Content Placeholder 2"/>
          <p:cNvSpPr>
            <a:spLocks noGrp="1"/>
          </p:cNvSpPr>
          <p:nvPr>
            <p:ph idx="1"/>
          </p:nvPr>
        </p:nvSpPr>
        <p:spPr>
          <a:xfrm>
            <a:off x="469859" y="1295481"/>
            <a:ext cx="8686800" cy="4495800"/>
          </a:xfrm>
        </p:spPr>
        <p:txBody>
          <a:bodyPr>
            <a:normAutofit fontScale="70000" lnSpcReduction="20000"/>
          </a:bodyPr>
          <a:lstStyle/>
          <a:p>
            <a:r>
              <a:rPr lang="en-US" sz="3400" i="1" dirty="0" smtClean="0"/>
              <a:t>Capability</a:t>
            </a:r>
            <a:r>
              <a:rPr lang="en-US" sz="3400" dirty="0" smtClean="0"/>
              <a:t> for an interconnected multi-vendor community of physicians, hospitals, lab companies, health plans, imaging companies and patients to easily share and exchange information</a:t>
            </a:r>
          </a:p>
          <a:p>
            <a:r>
              <a:rPr lang="en-US" sz="3400" dirty="0" smtClean="0"/>
              <a:t>Automated reminders to patients triggered from internal as well as external providers through community HIE</a:t>
            </a:r>
          </a:p>
          <a:p>
            <a:pPr lvl="1"/>
            <a:r>
              <a:rPr lang="en-US" sz="3400" dirty="0" smtClean="0"/>
              <a:t>Full community health record participation with multiple providers and vendors</a:t>
            </a:r>
          </a:p>
          <a:p>
            <a:r>
              <a:rPr lang="en-US" sz="3400" u="sng" dirty="0" smtClean="0"/>
              <a:t>&gt;</a:t>
            </a:r>
            <a:r>
              <a:rPr lang="en-US" sz="3400" dirty="0" smtClean="0"/>
              <a:t>95% CPOE</a:t>
            </a:r>
          </a:p>
          <a:p>
            <a:r>
              <a:rPr lang="en-US" sz="3400" dirty="0" smtClean="0"/>
              <a:t>Data mining capability with compliance reporting</a:t>
            </a:r>
          </a:p>
          <a:p>
            <a:r>
              <a:rPr lang="en-US" sz="3400" i="1" dirty="0" smtClean="0"/>
              <a:t>Capability</a:t>
            </a:r>
            <a:r>
              <a:rPr lang="en-US" sz="3400" dirty="0" smtClean="0"/>
              <a:t> for medical device recall management</a:t>
            </a:r>
          </a:p>
          <a:p>
            <a:r>
              <a:rPr lang="en-US" sz="3400" dirty="0" smtClean="0"/>
              <a:t>Objective data will be derived from the survey which will point to “Stage 7 candidates”</a:t>
            </a:r>
          </a:p>
          <a:p>
            <a:pPr lvl="1"/>
            <a:r>
              <a:rPr lang="en-US" sz="3400" dirty="0" smtClean="0"/>
              <a:t>Final approval of Stage 7 upon on-site validation</a:t>
            </a:r>
          </a:p>
          <a:p>
            <a:endParaRPr lang="en-US" dirty="0"/>
          </a:p>
        </p:txBody>
      </p:sp>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67990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What next?</a:t>
            </a:r>
            <a:endParaRPr lang="en-GB" b="1" dirty="0">
              <a:solidFill>
                <a:srgbClr val="0070C0"/>
              </a:solidFill>
            </a:endParaRPr>
          </a:p>
        </p:txBody>
      </p:sp>
      <p:sp>
        <p:nvSpPr>
          <p:cNvPr id="3" name="Content Placeholder 2"/>
          <p:cNvSpPr>
            <a:spLocks noGrp="1"/>
          </p:cNvSpPr>
          <p:nvPr>
            <p:ph idx="1"/>
          </p:nvPr>
        </p:nvSpPr>
        <p:spPr/>
        <p:txBody>
          <a:bodyPr/>
          <a:lstStyle/>
          <a:p>
            <a:r>
              <a:rPr lang="en-GB" dirty="0"/>
              <a:t>EMRAM 2.0 </a:t>
            </a:r>
          </a:p>
          <a:p>
            <a:endParaRPr lang="en-GB" dirty="0"/>
          </a:p>
          <a:p>
            <a:r>
              <a:rPr lang="en-GB" dirty="0"/>
              <a:t>Health Imaging Maturity Model</a:t>
            </a:r>
          </a:p>
          <a:p>
            <a:endParaRPr lang="en-GB" dirty="0"/>
          </a:p>
          <a:p>
            <a:r>
              <a:rPr lang="en-GB" dirty="0"/>
              <a:t>Creation of a UK Community</a:t>
            </a:r>
          </a:p>
          <a:p>
            <a:endParaRPr lang="en-GB" dirty="0"/>
          </a:p>
        </p:txBody>
      </p:sp>
      <p:sp>
        <p:nvSpPr>
          <p:cNvPr id="4" name="Slide Number Placeholder 3"/>
          <p:cNvSpPr>
            <a:spLocks noGrp="1"/>
          </p:cNvSpPr>
          <p:nvPr>
            <p:ph type="sldNum" sz="quarter" idx="12"/>
          </p:nvPr>
        </p:nvSpPr>
        <p:spPr/>
        <p:txBody>
          <a:bodyPr/>
          <a:lstStyle/>
          <a:p>
            <a:fld id="{76AC0F6C-B611-49D8-86BD-1A90FED4B84A}" type="slidenum">
              <a:rPr lang="en-GB" smtClean="0">
                <a:solidFill>
                  <a:prstClr val="black">
                    <a:tint val="75000"/>
                  </a:prstClr>
                </a:solidFill>
              </a:rPr>
              <a:pPr/>
              <a:t>61</a:t>
            </a:fld>
            <a:endParaRPr lang="en-GB">
              <a:solidFill>
                <a:prstClr val="black">
                  <a:tint val="75000"/>
                </a:prstClr>
              </a:solidFill>
            </a:endParaRPr>
          </a:p>
        </p:txBody>
      </p:sp>
    </p:spTree>
    <p:extLst>
      <p:ext uri="{BB962C8B-B14F-4D97-AF65-F5344CB8AC3E}">
        <p14:creationId xmlns:p14="http://schemas.microsoft.com/office/powerpoint/2010/main" val="34074287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smtClean="0">
                <a:solidFill>
                  <a:srgbClr val="0070C0"/>
                </a:solidFill>
              </a:rPr>
              <a:t>Thank You…</a:t>
            </a:r>
            <a:endParaRPr lang="en-GB" sz="8000" dirty="0">
              <a:solidFill>
                <a:srgbClr val="0070C0"/>
              </a:solidFill>
            </a:endParaRPr>
          </a:p>
        </p:txBody>
      </p:sp>
      <p:sp>
        <p:nvSpPr>
          <p:cNvPr id="3" name="Content Placeholder 2"/>
          <p:cNvSpPr>
            <a:spLocks noGrp="1"/>
          </p:cNvSpPr>
          <p:nvPr>
            <p:ph idx="1"/>
          </p:nvPr>
        </p:nvSpPr>
        <p:spPr/>
        <p:txBody>
          <a:bodyPr/>
          <a:lstStyle/>
          <a:p>
            <a:pPr marL="0" indent="0" algn="ctr">
              <a:buNone/>
            </a:pPr>
            <a:r>
              <a:rPr lang="en-GB" sz="5400" b="1" dirty="0" smtClean="0">
                <a:solidFill>
                  <a:srgbClr val="0070C0"/>
                </a:solidFill>
              </a:rPr>
              <a:t>Any questions?</a:t>
            </a:r>
          </a:p>
          <a:p>
            <a:pPr marL="0" indent="0" algn="ctr">
              <a:buNone/>
            </a:pPr>
            <a:endParaRPr lang="en-GB" dirty="0"/>
          </a:p>
          <a:p>
            <a:pPr marL="0" indent="0" algn="ctr">
              <a:buNone/>
            </a:pPr>
            <a:r>
              <a:rPr lang="en-GB" dirty="0" smtClean="0"/>
              <a:t>Contact details</a:t>
            </a:r>
          </a:p>
          <a:p>
            <a:pPr marL="0" indent="0" algn="ctr">
              <a:buNone/>
            </a:pPr>
            <a:r>
              <a:rPr lang="en-GB" dirty="0" smtClean="0"/>
              <a:t>07798 877 252</a:t>
            </a:r>
          </a:p>
          <a:p>
            <a:pPr marL="0" indent="0" algn="ctr">
              <a:buNone/>
            </a:pPr>
            <a:r>
              <a:rPr lang="en-GB" dirty="0" smtClean="0">
                <a:hlinkClick r:id="rId2"/>
              </a:rPr>
              <a:t>John.Rayner@himss-uk.org</a:t>
            </a:r>
            <a:endParaRPr lang="en-GB" dirty="0" smtClean="0"/>
          </a:p>
          <a:p>
            <a:pPr marL="0" indent="0" algn="ctr">
              <a:buNone/>
            </a:pPr>
            <a:r>
              <a:rPr lang="en-GB" dirty="0" smtClean="0"/>
              <a:t>#</a:t>
            </a:r>
            <a:r>
              <a:rPr lang="en-GB" dirty="0" err="1" smtClean="0"/>
              <a:t>himssjohn</a:t>
            </a:r>
            <a:endParaRPr lang="en-GB" dirty="0"/>
          </a:p>
        </p:txBody>
      </p:sp>
      <p:grpSp>
        <p:nvGrpSpPr>
          <p:cNvPr id="4" name="Group 3"/>
          <p:cNvGrpSpPr/>
          <p:nvPr/>
        </p:nvGrpSpPr>
        <p:grpSpPr>
          <a:xfrm>
            <a:off x="23272" y="5907892"/>
            <a:ext cx="8797200" cy="910032"/>
            <a:chOff x="-274476" y="5949280"/>
            <a:chExt cx="9418476" cy="910032"/>
          </a:xfrm>
        </p:grpSpPr>
        <p:pic>
          <p:nvPicPr>
            <p:cNvPr id="5"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8" name="Slide Number Placeholder 7"/>
          <p:cNvSpPr>
            <a:spLocks noGrp="1"/>
          </p:cNvSpPr>
          <p:nvPr>
            <p:ph type="sldNum" sz="quarter" idx="12"/>
          </p:nvPr>
        </p:nvSpPr>
        <p:spPr/>
        <p:txBody>
          <a:bodyPr/>
          <a:lstStyle/>
          <a:p>
            <a:fld id="{76AC0F6C-B611-49D8-86BD-1A90FED4B84A}" type="slidenum">
              <a:rPr lang="en-GB" smtClean="0">
                <a:solidFill>
                  <a:prstClr val="black">
                    <a:tint val="75000"/>
                  </a:prstClr>
                </a:solidFill>
              </a:rPr>
              <a:pPr/>
              <a:t>62</a:t>
            </a:fld>
            <a:endParaRPr lang="en-GB">
              <a:solidFill>
                <a:prstClr val="black">
                  <a:tint val="75000"/>
                </a:prstClr>
              </a:solidFill>
            </a:endParaRPr>
          </a:p>
        </p:txBody>
      </p:sp>
    </p:spTree>
    <p:extLst>
      <p:ext uri="{BB962C8B-B14F-4D97-AF65-F5344CB8AC3E}">
        <p14:creationId xmlns:p14="http://schemas.microsoft.com/office/powerpoint/2010/main" val="5983825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Dr John Snow </a:t>
            </a:r>
            <a:r>
              <a:rPr lang="en-GB" dirty="0" smtClean="0"/>
              <a:t>(1813 – 1858)</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2529" y="1600200"/>
            <a:ext cx="381894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Slide Number Placeholder 2"/>
          <p:cNvSpPr>
            <a:spLocks noGrp="1"/>
          </p:cNvSpPr>
          <p:nvPr>
            <p:ph type="sldNum" sz="quarter" idx="12"/>
          </p:nvPr>
        </p:nvSpPr>
        <p:spPr/>
        <p:txBody>
          <a:bodyPr/>
          <a:lstStyle/>
          <a:p>
            <a:fld id="{F00A7B7A-251A-4190-9216-3F2F9C8A7926}" type="slidenum">
              <a:rPr lang="en-GB" smtClean="0"/>
              <a:t>7</a:t>
            </a:fld>
            <a:endParaRPr lang="en-GB"/>
          </a:p>
        </p:txBody>
      </p:sp>
    </p:spTree>
    <p:extLst>
      <p:ext uri="{BB962C8B-B14F-4D97-AF65-F5344CB8AC3E}">
        <p14:creationId xmlns:p14="http://schemas.microsoft.com/office/powerpoint/2010/main" val="1694153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3960439"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4008" y="2276872"/>
            <a:ext cx="3960439"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Slide Number Placeholder 1"/>
          <p:cNvSpPr>
            <a:spLocks noGrp="1"/>
          </p:cNvSpPr>
          <p:nvPr>
            <p:ph type="sldNum" sz="quarter" idx="12"/>
          </p:nvPr>
        </p:nvSpPr>
        <p:spPr/>
        <p:txBody>
          <a:bodyPr/>
          <a:lstStyle/>
          <a:p>
            <a:fld id="{F00A7B7A-251A-4190-9216-3F2F9C8A7926}" type="slidenum">
              <a:rPr lang="en-GB" smtClean="0"/>
              <a:t>8</a:t>
            </a:fld>
            <a:endParaRPr lang="en-GB"/>
          </a:p>
        </p:txBody>
      </p:sp>
    </p:spTree>
    <p:extLst>
      <p:ext uri="{BB962C8B-B14F-4D97-AF65-F5344CB8AC3E}">
        <p14:creationId xmlns:p14="http://schemas.microsoft.com/office/powerpoint/2010/main" val="141605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548680"/>
            <a:ext cx="7992887" cy="5359212"/>
          </a:xfrm>
        </p:spPr>
      </p:pic>
      <p:grpSp>
        <p:nvGrpSpPr>
          <p:cNvPr id="5" name="Group 4"/>
          <p:cNvGrpSpPr/>
          <p:nvPr/>
        </p:nvGrpSpPr>
        <p:grpSpPr>
          <a:xfrm>
            <a:off x="23272" y="5907892"/>
            <a:ext cx="8797200" cy="910032"/>
            <a:chOff x="-274476" y="5949280"/>
            <a:chExt cx="9418476" cy="910032"/>
          </a:xfrm>
        </p:grpSpPr>
        <p:pic>
          <p:nvPicPr>
            <p:cNvPr id="6" name="Picture 2" descr="C:\Users\Citadel\Documents\HIMSS UK Logo\HIMSS UK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5949280"/>
              <a:ext cx="1366635" cy="4136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6525344"/>
              <a:ext cx="9144000"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274476" y="6526656"/>
              <a:ext cx="1340024" cy="3326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Slide Number Placeholder 2"/>
          <p:cNvSpPr>
            <a:spLocks noGrp="1"/>
          </p:cNvSpPr>
          <p:nvPr>
            <p:ph type="sldNum" sz="quarter" idx="12"/>
          </p:nvPr>
        </p:nvSpPr>
        <p:spPr/>
        <p:txBody>
          <a:bodyPr/>
          <a:lstStyle/>
          <a:p>
            <a:fld id="{F00A7B7A-251A-4190-9216-3F2F9C8A7926}" type="slidenum">
              <a:rPr lang="en-GB" smtClean="0"/>
              <a:t>9</a:t>
            </a:fld>
            <a:endParaRPr lang="en-GB"/>
          </a:p>
        </p:txBody>
      </p:sp>
    </p:spTree>
    <p:extLst>
      <p:ext uri="{BB962C8B-B14F-4D97-AF65-F5344CB8AC3E}">
        <p14:creationId xmlns:p14="http://schemas.microsoft.com/office/powerpoint/2010/main" val="3227176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11823</TotalTime>
  <Words>3170</Words>
  <Application>Microsoft Office PowerPoint</Application>
  <PresentationFormat>On-screen Show (4:3)</PresentationFormat>
  <Paragraphs>581</Paragraphs>
  <Slides>62</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62</vt:i4>
      </vt:variant>
    </vt:vector>
  </HeadingPairs>
  <TitlesOfParts>
    <vt:vector size="69" baseType="lpstr">
      <vt:lpstr>Arial</vt:lpstr>
      <vt:lpstr>Calibri</vt:lpstr>
      <vt:lpstr>Times New Roman</vt:lpstr>
      <vt:lpstr>Verdana</vt:lpstr>
      <vt:lpstr>Wingdings</vt:lpstr>
      <vt:lpstr>Office Theme</vt:lpstr>
      <vt:lpstr>1_Office Theme</vt:lpstr>
      <vt:lpstr>24th Annual NYHDIF Conference 12th November 2015</vt:lpstr>
      <vt:lpstr>A connection between  Harrogate and London</vt:lpstr>
      <vt:lpstr>Water – Health / Disease… </vt:lpstr>
      <vt:lpstr>Health connections….</vt:lpstr>
      <vt:lpstr>The Spa waters….</vt:lpstr>
      <vt:lpstr>The Hotel Doctors….</vt:lpstr>
      <vt:lpstr>Dr John Snow (1813 – 1858)</vt:lpstr>
      <vt:lpstr>PowerPoint Presentation</vt:lpstr>
      <vt:lpstr>PowerPoint Presentation</vt:lpstr>
      <vt:lpstr>PowerPoint Presentation</vt:lpstr>
      <vt:lpstr>PowerPoint Presentation</vt:lpstr>
      <vt:lpstr>HIMSS – UK……</vt:lpstr>
      <vt:lpstr>Agenda</vt:lpstr>
      <vt:lpstr>Measuring Digital Maturity…</vt:lpstr>
      <vt:lpstr>PowerPoint Presentation</vt:lpstr>
      <vt:lpstr>History of the Acute EMRAM</vt:lpstr>
      <vt:lpstr>The Acute Care EMRAM….</vt:lpstr>
      <vt:lpstr>Stage 0….</vt:lpstr>
      <vt:lpstr>Stage 1….</vt:lpstr>
      <vt:lpstr>Stage 1 continued….</vt:lpstr>
      <vt:lpstr>Stage 2….</vt:lpstr>
      <vt:lpstr>Stage 3….</vt:lpstr>
      <vt:lpstr>Stage 4….</vt:lpstr>
      <vt:lpstr>Stage 5….</vt:lpstr>
      <vt:lpstr>Stage 6….</vt:lpstr>
      <vt:lpstr>Stage 6 Continued…</vt:lpstr>
      <vt:lpstr>Stage 6 Continued….</vt:lpstr>
      <vt:lpstr>Stage 7 Overview…..</vt:lpstr>
      <vt:lpstr>The Assessment process….</vt:lpstr>
      <vt:lpstr>Typical visit agenda….</vt:lpstr>
      <vt:lpstr>PowerPoint Presentation</vt:lpstr>
      <vt:lpstr>Summary Profile of a  Stage 6 and 7 Organization</vt:lpstr>
      <vt:lpstr>International</vt:lpstr>
      <vt:lpstr>Continuity of Care Maturity Model</vt:lpstr>
      <vt:lpstr>Continuity of Care is integrated care…</vt:lpstr>
      <vt:lpstr>Transfers of care…</vt:lpstr>
      <vt:lpstr>Some Enablers of Integrated Care…</vt:lpstr>
      <vt:lpstr>Patient scenario - Adele…</vt:lpstr>
      <vt:lpstr>Patient scenario - Robert…</vt:lpstr>
      <vt:lpstr>Some of the key barriers…</vt:lpstr>
      <vt:lpstr>Continuity of Care Maturity</vt:lpstr>
      <vt:lpstr>Multiple Model Stakeholders..</vt:lpstr>
      <vt:lpstr>Three perspectives…</vt:lpstr>
      <vt:lpstr>Governance Focus</vt:lpstr>
      <vt:lpstr>Clinical Focus</vt:lpstr>
      <vt:lpstr>IT Focus</vt:lpstr>
      <vt:lpstr>Methodology…</vt:lpstr>
      <vt:lpstr>PowerPoint Presentation</vt:lpstr>
      <vt:lpstr>PowerPoint Presentation</vt:lpstr>
      <vt:lpstr>Integrated care requires integrated systems…</vt:lpstr>
      <vt:lpstr>The Primary Care EMRAM</vt:lpstr>
      <vt:lpstr>PowerPoint Presentation</vt:lpstr>
      <vt:lpstr>Stage 0 – Mainly paper based…</vt:lpstr>
      <vt:lpstr>  Stage 1…</vt:lpstr>
      <vt:lpstr>Stage 2   </vt:lpstr>
      <vt:lpstr>Stage 3</vt:lpstr>
      <vt:lpstr>Stage 4…</vt:lpstr>
      <vt:lpstr>Stage 5…</vt:lpstr>
      <vt:lpstr>Stage 6…</vt:lpstr>
      <vt:lpstr>Stage 7…   </vt:lpstr>
      <vt:lpstr>What next?</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Croatia</dc:title>
  <dc:creator>John Rayner</dc:creator>
  <cp:lastModifiedBy>Jeff Jacklin</cp:lastModifiedBy>
  <cp:revision>35</cp:revision>
  <dcterms:created xsi:type="dcterms:W3CDTF">2015-10-23T13:33:55Z</dcterms:created>
  <dcterms:modified xsi:type="dcterms:W3CDTF">2016-01-04T09:16:16Z</dcterms:modified>
</cp:coreProperties>
</file>